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426" r:id="rId2"/>
    <p:sldId id="681" r:id="rId3"/>
    <p:sldId id="678" r:id="rId4"/>
    <p:sldId id="672" r:id="rId5"/>
    <p:sldId id="683" r:id="rId6"/>
    <p:sldId id="682" r:id="rId7"/>
    <p:sldId id="684" r:id="rId8"/>
    <p:sldId id="686" r:id="rId9"/>
    <p:sldId id="744" r:id="rId10"/>
    <p:sldId id="765" r:id="rId11"/>
    <p:sldId id="747" r:id="rId12"/>
    <p:sldId id="767" r:id="rId13"/>
    <p:sldId id="766" r:id="rId14"/>
    <p:sldId id="768" r:id="rId15"/>
    <p:sldId id="769" r:id="rId16"/>
    <p:sldId id="748" r:id="rId17"/>
    <p:sldId id="749" r:id="rId18"/>
    <p:sldId id="751" r:id="rId19"/>
    <p:sldId id="770" r:id="rId20"/>
    <p:sldId id="771" r:id="rId21"/>
    <p:sldId id="772" r:id="rId22"/>
    <p:sldId id="773" r:id="rId23"/>
    <p:sldId id="692" r:id="rId24"/>
    <p:sldId id="688" r:id="rId25"/>
    <p:sldId id="689" r:id="rId26"/>
    <p:sldId id="698" r:id="rId27"/>
    <p:sldId id="690" r:id="rId28"/>
    <p:sldId id="694" r:id="rId29"/>
    <p:sldId id="695" r:id="rId30"/>
    <p:sldId id="693" r:id="rId31"/>
    <p:sldId id="696" r:id="rId32"/>
    <p:sldId id="753" r:id="rId33"/>
    <p:sldId id="774" r:id="rId34"/>
    <p:sldId id="752" r:id="rId35"/>
    <p:sldId id="700" r:id="rId36"/>
    <p:sldId id="702" r:id="rId37"/>
    <p:sldId id="705" r:id="rId38"/>
    <p:sldId id="764" r:id="rId39"/>
    <p:sldId id="757" r:id="rId40"/>
    <p:sldId id="711" r:id="rId41"/>
    <p:sldId id="710" r:id="rId42"/>
    <p:sldId id="712" r:id="rId43"/>
    <p:sldId id="758" r:id="rId44"/>
    <p:sldId id="777" r:id="rId45"/>
    <p:sldId id="778" r:id="rId46"/>
    <p:sldId id="779" r:id="rId47"/>
    <p:sldId id="759" r:id="rId48"/>
    <p:sldId id="708" r:id="rId49"/>
    <p:sldId id="760" r:id="rId50"/>
    <p:sldId id="713" r:id="rId51"/>
    <p:sldId id="699" r:id="rId52"/>
    <p:sldId id="716" r:id="rId53"/>
    <p:sldId id="717" r:id="rId54"/>
    <p:sldId id="762" r:id="rId55"/>
    <p:sldId id="781" r:id="rId56"/>
    <p:sldId id="780" r:id="rId57"/>
    <p:sldId id="754" r:id="rId58"/>
    <p:sldId id="719" r:id="rId59"/>
    <p:sldId id="720" r:id="rId60"/>
    <p:sldId id="721" r:id="rId61"/>
    <p:sldId id="722" r:id="rId62"/>
    <p:sldId id="739" r:id="rId63"/>
    <p:sldId id="740" r:id="rId64"/>
    <p:sldId id="741" r:id="rId65"/>
    <p:sldId id="742" r:id="rId66"/>
    <p:sldId id="745" r:id="rId67"/>
    <p:sldId id="746" r:id="rId68"/>
    <p:sldId id="763" r:id="rId69"/>
    <p:sldId id="724" r:id="rId70"/>
    <p:sldId id="725" r:id="rId71"/>
    <p:sldId id="726" r:id="rId72"/>
    <p:sldId id="730" r:id="rId73"/>
    <p:sldId id="733" r:id="rId74"/>
    <p:sldId id="734" r:id="rId75"/>
    <p:sldId id="736" r:id="rId76"/>
    <p:sldId id="737" r:id="rId77"/>
    <p:sldId id="738" r:id="rId78"/>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B064E2F6-DD2F-46D7-826B-F7460650ED2C}">
          <p14:sldIdLst>
            <p14:sldId id="426"/>
            <p14:sldId id="681"/>
            <p14:sldId id="678"/>
            <p14:sldId id="672"/>
            <p14:sldId id="683"/>
            <p14:sldId id="682"/>
            <p14:sldId id="684"/>
            <p14:sldId id="686"/>
            <p14:sldId id="744"/>
            <p14:sldId id="765"/>
            <p14:sldId id="747"/>
            <p14:sldId id="767"/>
            <p14:sldId id="766"/>
            <p14:sldId id="768"/>
            <p14:sldId id="769"/>
            <p14:sldId id="748"/>
            <p14:sldId id="749"/>
            <p14:sldId id="751"/>
            <p14:sldId id="770"/>
            <p14:sldId id="771"/>
            <p14:sldId id="772"/>
            <p14:sldId id="773"/>
            <p14:sldId id="692"/>
            <p14:sldId id="688"/>
            <p14:sldId id="689"/>
            <p14:sldId id="698"/>
            <p14:sldId id="690"/>
            <p14:sldId id="694"/>
            <p14:sldId id="695"/>
            <p14:sldId id="693"/>
            <p14:sldId id="696"/>
            <p14:sldId id="753"/>
            <p14:sldId id="774"/>
            <p14:sldId id="752"/>
            <p14:sldId id="700"/>
            <p14:sldId id="702"/>
            <p14:sldId id="705"/>
            <p14:sldId id="764"/>
            <p14:sldId id="757"/>
            <p14:sldId id="711"/>
            <p14:sldId id="710"/>
            <p14:sldId id="712"/>
            <p14:sldId id="758"/>
            <p14:sldId id="777"/>
            <p14:sldId id="778"/>
            <p14:sldId id="779"/>
            <p14:sldId id="759"/>
            <p14:sldId id="708"/>
            <p14:sldId id="760"/>
            <p14:sldId id="713"/>
            <p14:sldId id="699"/>
            <p14:sldId id="716"/>
            <p14:sldId id="717"/>
            <p14:sldId id="762"/>
            <p14:sldId id="781"/>
            <p14:sldId id="780"/>
            <p14:sldId id="754"/>
            <p14:sldId id="719"/>
            <p14:sldId id="720"/>
            <p14:sldId id="721"/>
            <p14:sldId id="722"/>
            <p14:sldId id="739"/>
            <p14:sldId id="740"/>
            <p14:sldId id="741"/>
            <p14:sldId id="742"/>
            <p14:sldId id="745"/>
            <p14:sldId id="746"/>
            <p14:sldId id="763"/>
            <p14:sldId id="724"/>
            <p14:sldId id="725"/>
            <p14:sldId id="726"/>
            <p14:sldId id="730"/>
            <p14:sldId id="733"/>
            <p14:sldId id="734"/>
            <p14:sldId id="736"/>
            <p14:sldId id="737"/>
            <p14:sldId id="738"/>
          </p14:sldIdLst>
        </p14:section>
        <p14:section name="backup" id="{38F0F3F0-7FC8-4996-885D-D15301306022}">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A00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39"/>
    <p:restoredTop sz="95732"/>
  </p:normalViewPr>
  <p:slideViewPr>
    <p:cSldViewPr snapToGrid="0">
      <p:cViewPr varScale="1">
        <p:scale>
          <a:sx n="118" d="100"/>
          <a:sy n="118" d="100"/>
        </p:scale>
        <p:origin x="1568" y="208"/>
      </p:cViewPr>
      <p:guideLst>
        <p:guide orient="horz" pos="2160"/>
        <p:guide pos="2880"/>
      </p:guideLst>
    </p:cSldViewPr>
  </p:slideViewPr>
  <p:notesTextViewPr>
    <p:cViewPr>
      <p:scale>
        <a:sx n="100" d="100"/>
        <a:sy n="100" d="100"/>
      </p:scale>
      <p:origin x="0" y="0"/>
    </p:cViewPr>
  </p:notesTextViewPr>
  <p:notesViewPr>
    <p:cSldViewPr snapToGrid="0">
      <p:cViewPr varScale="1">
        <p:scale>
          <a:sx n="52" d="100"/>
          <a:sy n="52" d="100"/>
        </p:scale>
        <p:origin x="-2892" y="-108"/>
      </p:cViewPr>
      <p:guideLst>
        <p:guide orient="horz" pos="2880"/>
        <p:guide pos="2160"/>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77E232-5BD3-474B-93D4-BBE4BE861F87}" type="datetimeFigureOut">
              <a:rPr lang="zh-TW" altLang="en-US" smtClean="0"/>
              <a:pPr/>
              <a:t>2023/3/3</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2EF382-94E5-4172-8ACD-912DFC53CC88}"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Rafael Gomez</a:t>
            </a:r>
          </a:p>
        </p:txBody>
      </p:sp>
      <p:sp>
        <p:nvSpPr>
          <p:cNvPr id="4" name="Slide Number Placeholder 3"/>
          <p:cNvSpPr>
            <a:spLocks noGrp="1"/>
          </p:cNvSpPr>
          <p:nvPr>
            <p:ph type="sldNum" sz="quarter" idx="5"/>
          </p:nvPr>
        </p:nvSpPr>
        <p:spPr/>
        <p:txBody>
          <a:bodyPr/>
          <a:lstStyle/>
          <a:p>
            <a:pPr>
              <a:defRPr/>
            </a:pPr>
            <a:fld id="{E2E60783-A440-854A-B29B-33B8716024B5}" type="slidenum">
              <a:rPr lang="en-US" altLang="en-US" smtClean="0"/>
              <a:pPr>
                <a:defRPr/>
              </a:pPr>
              <a:t>1</a:t>
            </a:fld>
            <a:endParaRPr lang="en-US" altLang="en-US"/>
          </a:p>
        </p:txBody>
      </p:sp>
    </p:spTree>
    <p:extLst>
      <p:ext uri="{BB962C8B-B14F-4D97-AF65-F5344CB8AC3E}">
        <p14:creationId xmlns:p14="http://schemas.microsoft.com/office/powerpoint/2010/main" val="4101069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67</a:t>
            </a:fld>
            <a:endParaRPr lang="zh-TW" altLang="en-US"/>
          </a:p>
        </p:txBody>
      </p:sp>
    </p:spTree>
    <p:extLst>
      <p:ext uri="{BB962C8B-B14F-4D97-AF65-F5344CB8AC3E}">
        <p14:creationId xmlns:p14="http://schemas.microsoft.com/office/powerpoint/2010/main" val="37123248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10" name="圖片 9" descr="2012-1125-PPT-3b.jpg"/>
          <p:cNvPicPr>
            <a:picLocks noChangeAspect="1"/>
          </p:cNvPicPr>
          <p:nvPr userDrawn="1"/>
        </p:nvPicPr>
        <p:blipFill>
          <a:blip r:embed="rId2" cstate="print"/>
          <a:stretch>
            <a:fillRect/>
          </a:stretch>
        </p:blipFill>
        <p:spPr>
          <a:xfrm>
            <a:off x="0" y="1"/>
            <a:ext cx="9144000" cy="6851950"/>
          </a:xfrm>
          <a:prstGeom prst="rect">
            <a:avLst/>
          </a:prstGeom>
        </p:spPr>
      </p:pic>
      <p:sp>
        <p:nvSpPr>
          <p:cNvPr id="2" name="標題 1"/>
          <p:cNvSpPr>
            <a:spLocks noGrp="1"/>
          </p:cNvSpPr>
          <p:nvPr>
            <p:ph type="ctrTitle"/>
          </p:nvPr>
        </p:nvSpPr>
        <p:spPr>
          <a:xfrm>
            <a:off x="3439235" y="1064526"/>
            <a:ext cx="5190349" cy="4749421"/>
          </a:xfrm>
        </p:spPr>
        <p:txBody>
          <a:bodyPr anchor="ctr"/>
          <a:lstStyle>
            <a:lvl1pPr algn="l">
              <a:lnSpc>
                <a:spcPct val="150000"/>
              </a:lnSpc>
              <a:defRPr sz="3200">
                <a:latin typeface="Arial" panose="020B0604020202020204" pitchFamily="34" charset="0"/>
                <a:cs typeface="Arial" panose="020B0604020202020204" pitchFamily="34" charset="0"/>
              </a:defRPr>
            </a:lvl1pPr>
          </a:lstStyle>
          <a:p>
            <a:r>
              <a:rPr lang="zh-TW" altLang="en-US" dirty="0"/>
              <a:t>按一下以編輯母片標題樣式</a:t>
            </a:r>
          </a:p>
        </p:txBody>
      </p:sp>
      <p:sp>
        <p:nvSpPr>
          <p:cNvPr id="3" name="副標題 2"/>
          <p:cNvSpPr>
            <a:spLocks noGrp="1"/>
          </p:cNvSpPr>
          <p:nvPr>
            <p:ph type="subTitle" idx="1"/>
          </p:nvPr>
        </p:nvSpPr>
        <p:spPr>
          <a:xfrm>
            <a:off x="251959" y="3411942"/>
            <a:ext cx="2469194" cy="2756847"/>
          </a:xfrm>
        </p:spPr>
        <p:txBody>
          <a:bodyPr anchor="ctr"/>
          <a:lstStyle>
            <a:lvl1pPr marL="0" indent="0" algn="r">
              <a:spcBef>
                <a:spcPts val="0"/>
              </a:spcBef>
              <a:spcAft>
                <a:spcPts val="1200"/>
              </a:spcAft>
              <a:buNone/>
              <a:defRPr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a:t>按一下以編輯母片副標題樣式</a:t>
            </a:r>
          </a:p>
        </p:txBody>
      </p:sp>
      <p:sp>
        <p:nvSpPr>
          <p:cNvPr id="6" name="投影片編號版面配置區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E1EB6482-E8AD-494A-B82D-562298BE05A7}" type="slidenum">
              <a:rPr lang="zh-TW" altLang="en-US" smtClean="0"/>
              <a:pPr/>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頁尾版面配置區 4"/>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6" name="投影片編號版面配置區 5"/>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181850" y="274640"/>
            <a:ext cx="222885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95301" y="274640"/>
            <a:ext cx="653415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頁尾版面配置區 4"/>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6" name="投影片編號版面配置區 5"/>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3140016" y="0"/>
            <a:ext cx="5546784" cy="651600"/>
          </a:xfrm>
        </p:spPr>
        <p:txBody>
          <a:bodyPr/>
          <a:lstStyle>
            <a:lvl1pPr>
              <a:lnSpc>
                <a:spcPts val="4000"/>
              </a:lnSpc>
              <a:spcAft>
                <a:spcPts val="0"/>
              </a:spcAft>
              <a:defRPr>
                <a:latin typeface="Arial" panose="020B0604020202020204" pitchFamily="34" charset="0"/>
                <a:cs typeface="Arial" panose="020B0604020202020204" pitchFamily="34" charset="0"/>
              </a:defRPr>
            </a:lvl1pPr>
          </a:lstStyle>
          <a:p>
            <a:r>
              <a:rPr lang="zh-TW" altLang="en-US" dirty="0"/>
              <a:t>按一下以編輯母片標題樣式</a:t>
            </a:r>
          </a:p>
        </p:txBody>
      </p:sp>
      <p:sp>
        <p:nvSpPr>
          <p:cNvPr id="3" name="內容版面配置區 2"/>
          <p:cNvSpPr>
            <a:spLocks noGrp="1"/>
          </p:cNvSpPr>
          <p:nvPr>
            <p:ph idx="1"/>
          </p:nvPr>
        </p:nvSpPr>
        <p:spPr>
          <a:xfrm>
            <a:off x="457200" y="879893"/>
            <a:ext cx="8229600" cy="540876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E1EB6482-E8AD-494A-B82D-562298BE05A7}"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pic>
        <p:nvPicPr>
          <p:cNvPr id="9" name="圖片 8" descr="2012-1125-PPT-3b.jpg"/>
          <p:cNvPicPr>
            <a:picLocks noChangeAspect="1"/>
          </p:cNvPicPr>
          <p:nvPr userDrawn="1"/>
        </p:nvPicPr>
        <p:blipFill>
          <a:blip r:embed="rId2" cstate="print"/>
          <a:stretch>
            <a:fillRect/>
          </a:stretch>
        </p:blipFill>
        <p:spPr>
          <a:xfrm>
            <a:off x="0" y="1"/>
            <a:ext cx="9144000" cy="6851950"/>
          </a:xfrm>
          <a:prstGeom prst="rect">
            <a:avLst/>
          </a:prstGeom>
        </p:spPr>
      </p:pic>
      <p:sp>
        <p:nvSpPr>
          <p:cNvPr id="2" name="標題 1"/>
          <p:cNvSpPr>
            <a:spLocks noGrp="1"/>
          </p:cNvSpPr>
          <p:nvPr>
            <p:ph type="title"/>
          </p:nvPr>
        </p:nvSpPr>
        <p:spPr>
          <a:xfrm>
            <a:off x="3199875" y="1856093"/>
            <a:ext cx="5278534" cy="2804616"/>
          </a:xfrm>
        </p:spPr>
        <p:txBody>
          <a:bodyPr anchor="ctr"/>
          <a:lstStyle>
            <a:lvl1pPr algn="l">
              <a:defRPr sz="3200" b="1" cap="all">
                <a:solidFill>
                  <a:schemeClr val="tx1"/>
                </a:solidFill>
              </a:defRPr>
            </a:lvl1pPr>
          </a:lstStyle>
          <a:p>
            <a:r>
              <a:rPr lang="zh-TW" altLang="en-US" dirty="0"/>
              <a:t>按一下以編輯母片標題樣式</a:t>
            </a:r>
          </a:p>
        </p:txBody>
      </p:sp>
      <p:sp>
        <p:nvSpPr>
          <p:cNvPr id="3" name="文字版面配置區 2"/>
          <p:cNvSpPr>
            <a:spLocks noGrp="1"/>
          </p:cNvSpPr>
          <p:nvPr>
            <p:ph type="body" idx="1"/>
          </p:nvPr>
        </p:nvSpPr>
        <p:spPr>
          <a:xfrm>
            <a:off x="264561" y="1856093"/>
            <a:ext cx="2355810" cy="2804616"/>
          </a:xfrm>
        </p:spPr>
        <p:txBody>
          <a:bodyPr anchor="ctr">
            <a:normAutofit/>
          </a:bodyPr>
          <a:lstStyle>
            <a:lvl1pPr marL="0" indent="0" algn="ctr">
              <a:buNone/>
              <a:defRPr sz="1800" b="1">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dirty="0"/>
              <a:t>按一下以編輯母片文字樣式</a:t>
            </a:r>
          </a:p>
        </p:txBody>
      </p:sp>
      <p:sp>
        <p:nvSpPr>
          <p:cNvPr id="5" name="頁尾版面配置區 4"/>
          <p:cNvSpPr>
            <a:spLocks noGrp="1"/>
          </p:cNvSpPr>
          <p:nvPr>
            <p:ph type="ftr" sz="quarter" idx="11"/>
          </p:nvPr>
        </p:nvSpPr>
        <p:spPr>
          <a:xfrm>
            <a:off x="239359" y="6373504"/>
            <a:ext cx="2721153" cy="347972"/>
          </a:xfrm>
          <a:prstGeom prst="rect">
            <a:avLst/>
          </a:prstGeom>
        </p:spPr>
        <p:txBody>
          <a:bodyPr/>
          <a:lstStyle/>
          <a:p>
            <a:endParaRPr lang="zh-TW" altLang="en-US" dirty="0"/>
          </a:p>
        </p:txBody>
      </p:sp>
      <p:sp>
        <p:nvSpPr>
          <p:cNvPr id="6" name="投影片編號版面配置區 5"/>
          <p:cNvSpPr>
            <a:spLocks noGrp="1"/>
          </p:cNvSpPr>
          <p:nvPr>
            <p:ph type="sldNum" sz="quarter" idx="12"/>
          </p:nvPr>
        </p:nvSpPr>
        <p:spPr>
          <a:xfrm>
            <a:off x="7974492" y="6373504"/>
            <a:ext cx="712308" cy="347972"/>
          </a:xfrm>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95300" y="1600202"/>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5029200" y="1600202"/>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9" name="投影片編號版面配置區 8"/>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投影片編號版面配置區 4"/>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3" name="頁尾版面配置區 2"/>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4" name="投影片編號版面配置區 3"/>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6" name="頁尾版面配置區 5"/>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6" name="頁尾版面配置區 5"/>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3338452" y="233694"/>
            <a:ext cx="5348347" cy="1143000"/>
          </a:xfrm>
          <a:prstGeom prst="rect">
            <a:avLst/>
          </a:prstGeom>
        </p:spPr>
        <p:txBody>
          <a:bodyPr vert="horz" lIns="91440" tIns="45720" rIns="91440" bIns="45720" rtlCol="0" anchor="ctr">
            <a:noAutofit/>
          </a:bodyPr>
          <a:lstStyle/>
          <a:p>
            <a:r>
              <a:rPr lang="zh-TW" altLang="en-US" dirty="0"/>
              <a:t>按一下以編輯母片標題樣式</a:t>
            </a:r>
          </a:p>
        </p:txBody>
      </p:sp>
      <p:sp>
        <p:nvSpPr>
          <p:cNvPr id="3" name="文字版面配置區 2"/>
          <p:cNvSpPr>
            <a:spLocks noGrp="1"/>
          </p:cNvSpPr>
          <p:nvPr>
            <p:ph type="body" idx="1"/>
          </p:nvPr>
        </p:nvSpPr>
        <p:spPr>
          <a:xfrm>
            <a:off x="457200" y="1801504"/>
            <a:ext cx="8229600" cy="4324660"/>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p:cNvSpPr>
            <a:spLocks noGrp="1"/>
          </p:cNvSpPr>
          <p:nvPr>
            <p:ph type="sldNum" sz="quarter" idx="4"/>
          </p:nvPr>
        </p:nvSpPr>
        <p:spPr>
          <a:xfrm>
            <a:off x="7974492" y="6400800"/>
            <a:ext cx="712308" cy="320676"/>
          </a:xfrm>
          <a:prstGeom prst="rect">
            <a:avLst/>
          </a:prstGeom>
        </p:spPr>
        <p:txBody>
          <a:bodyPr vert="horz" lIns="91440" tIns="45720" rIns="91440" bIns="45720" rtlCol="0" anchor="ctr"/>
          <a:lstStyle>
            <a:lvl1pPr algn="r">
              <a:defRPr sz="1200">
                <a:solidFill>
                  <a:schemeClr val="tx1">
                    <a:lumMod val="50000"/>
                    <a:lumOff val="50000"/>
                  </a:schemeClr>
                </a:solidFill>
                <a:latin typeface="Arial" pitchFamily="34" charset="0"/>
                <a:ea typeface="微軟正黑體" pitchFamily="34" charset="-120"/>
                <a:cs typeface="Arial" pitchFamily="34" charset="0"/>
              </a:defRPr>
            </a:lvl1pPr>
          </a:lstStyle>
          <a:p>
            <a:fld id="{E1EB6482-E8AD-494A-B82D-562298BE05A7}" type="slidenum">
              <a:rPr lang="zh-TW" altLang="en-US" smtClean="0"/>
              <a:pPr/>
              <a:t>‹#›</a:t>
            </a:fld>
            <a:endParaRPr lang="zh-TW" altLang="en-US"/>
          </a:p>
        </p:txBody>
      </p:sp>
      <p:pic>
        <p:nvPicPr>
          <p:cNvPr id="7" name="圖片 6" descr="2012-1125-PPT-4b.jpg">
            <a:extLst>
              <a:ext uri="{FF2B5EF4-FFF2-40B4-BE49-F238E27FC236}">
                <a16:creationId xmlns:a16="http://schemas.microsoft.com/office/drawing/2014/main" id="{5874880A-6654-4C88-A4FF-3C13C34A6D04}"/>
              </a:ext>
            </a:extLst>
          </p:cNvPr>
          <p:cNvPicPr>
            <a:picLocks noChangeAspect="1"/>
          </p:cNvPicPr>
          <p:nvPr userDrawn="1"/>
        </p:nvPicPr>
        <p:blipFill rotWithShape="1">
          <a:blip r:embed="rId13" cstate="print"/>
          <a:srcRect l="1902" t="6173" r="69060" b="84332"/>
          <a:stretch/>
        </p:blipFill>
        <p:spPr>
          <a:xfrm>
            <a:off x="0" y="0"/>
            <a:ext cx="2655277" cy="65063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spcBef>
          <a:spcPct val="0"/>
        </a:spcBef>
        <a:spcAft>
          <a:spcPts val="1200"/>
        </a:spcAft>
        <a:buNone/>
        <a:defRPr sz="3200" b="1" kern="1200">
          <a:solidFill>
            <a:schemeClr val="tx1"/>
          </a:solidFill>
          <a:latin typeface="Arial" pitchFamily="34" charset="0"/>
          <a:ea typeface="微軟正黑體" pitchFamily="34" charset="-120"/>
          <a:cs typeface="Arial" pitchFamily="34" charset="0"/>
        </a:defRPr>
      </a:lvl1pPr>
    </p:titleStyle>
    <p:bodyStyle>
      <a:lvl1pPr marL="342900" indent="-342900" algn="just" defTabSz="914400" rtl="0" eaLnBrk="1" latinLnBrk="0" hangingPunct="1">
        <a:spcBef>
          <a:spcPts val="0"/>
        </a:spcBef>
        <a:spcAft>
          <a:spcPts val="1200"/>
        </a:spcAft>
        <a:buSzPct val="85000"/>
        <a:buFont typeface="Wingdings" pitchFamily="2" charset="2"/>
        <a:buChar char="n"/>
        <a:defRPr sz="2400" kern="1200">
          <a:solidFill>
            <a:schemeClr val="tx1"/>
          </a:solidFill>
          <a:latin typeface="Arial" pitchFamily="34" charset="0"/>
          <a:ea typeface="微軟正黑體" pitchFamily="34" charset="-120"/>
          <a:cs typeface="Arial" pitchFamily="34" charset="0"/>
        </a:defRPr>
      </a:lvl1pPr>
      <a:lvl2pPr marL="742950" indent="-285750" algn="just" defTabSz="914400" rtl="0" eaLnBrk="1" latinLnBrk="0" hangingPunct="1">
        <a:spcBef>
          <a:spcPts val="0"/>
        </a:spcBef>
        <a:spcAft>
          <a:spcPts val="1200"/>
        </a:spcAft>
        <a:buSzPct val="85000"/>
        <a:buFont typeface="Wingdings" pitchFamily="2" charset="2"/>
        <a:buChar char="l"/>
        <a:defRPr sz="2400" kern="1200">
          <a:solidFill>
            <a:schemeClr val="tx1"/>
          </a:solidFill>
          <a:latin typeface="Arial" pitchFamily="34" charset="0"/>
          <a:ea typeface="微軟正黑體" pitchFamily="34" charset="-120"/>
          <a:cs typeface="Arial" pitchFamily="34" charset="0"/>
        </a:defRPr>
      </a:lvl2pPr>
      <a:lvl3pPr marL="1143000" indent="-228600" algn="just" defTabSz="914400" rtl="0" eaLnBrk="1" latinLnBrk="0" hangingPunct="1">
        <a:spcBef>
          <a:spcPts val="0"/>
        </a:spcBef>
        <a:spcAft>
          <a:spcPts val="1200"/>
        </a:spcAft>
        <a:buSzPct val="65000"/>
        <a:buFont typeface="Wingdings" pitchFamily="2" charset="2"/>
        <a:buChar char="u"/>
        <a:defRPr sz="2400" kern="1200">
          <a:solidFill>
            <a:schemeClr val="tx1"/>
          </a:solidFill>
          <a:latin typeface="Arial" pitchFamily="34" charset="0"/>
          <a:ea typeface="微軟正黑體" pitchFamily="34" charset="-120"/>
          <a:cs typeface="Arial" pitchFamily="34" charset="0"/>
        </a:defRPr>
      </a:lvl3pPr>
      <a:lvl4pPr marL="1600200" indent="-228600" algn="just" defTabSz="914400" rtl="0" eaLnBrk="1" latinLnBrk="0" hangingPunct="1">
        <a:spcBef>
          <a:spcPts val="0"/>
        </a:spcBef>
        <a:spcAft>
          <a:spcPts val="1200"/>
        </a:spcAft>
        <a:buFont typeface="Arial" pitchFamily="34" charset="0"/>
        <a:buChar char="–"/>
        <a:defRPr sz="2400" kern="1200">
          <a:solidFill>
            <a:schemeClr val="tx1"/>
          </a:solidFill>
          <a:latin typeface="Arial" pitchFamily="34" charset="0"/>
          <a:ea typeface="微軟正黑體" pitchFamily="34" charset="-120"/>
          <a:cs typeface="Arial" pitchFamily="34" charset="0"/>
        </a:defRPr>
      </a:lvl4pPr>
      <a:lvl5pPr marL="2057400" indent="-228600" algn="just" defTabSz="914400" rtl="0" eaLnBrk="1" latinLnBrk="0" hangingPunct="1">
        <a:spcBef>
          <a:spcPts val="0"/>
        </a:spcBef>
        <a:spcAft>
          <a:spcPts val="1200"/>
        </a:spcAft>
        <a:buFont typeface="Arial" pitchFamily="34" charset="0"/>
        <a:buChar char="»"/>
        <a:defRPr sz="2400" kern="1200">
          <a:solidFill>
            <a:schemeClr val="tx1"/>
          </a:solidFill>
          <a:latin typeface="Arial" pitchFamily="34" charset="0"/>
          <a:ea typeface="微軟正黑體" pitchFamily="34" charset="-12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oleObject" Target="../embeddings/oleObject2.bin"/><Relationship Id="rId4" Type="http://schemas.openxmlformats.org/officeDocument/2006/relationships/image" Target="../media/image32.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4.emf"/><Relationship Id="rId13" Type="http://schemas.openxmlformats.org/officeDocument/2006/relationships/oleObject" Target="../embeddings/oleObject9.bin"/><Relationship Id="rId3" Type="http://schemas.openxmlformats.org/officeDocument/2006/relationships/oleObject" Target="../embeddings/oleObject4.bin"/><Relationship Id="rId7" Type="http://schemas.openxmlformats.org/officeDocument/2006/relationships/oleObject" Target="../embeddings/oleObject6.bin"/><Relationship Id="rId12" Type="http://schemas.openxmlformats.org/officeDocument/2006/relationships/image" Target="../media/image40.emf"/><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33.emf"/><Relationship Id="rId11" Type="http://schemas.openxmlformats.org/officeDocument/2006/relationships/oleObject" Target="../embeddings/oleObject8.bin"/><Relationship Id="rId5" Type="http://schemas.openxmlformats.org/officeDocument/2006/relationships/oleObject" Target="../embeddings/oleObject5.bin"/><Relationship Id="rId10" Type="http://schemas.openxmlformats.org/officeDocument/2006/relationships/image" Target="../media/image39.emf"/><Relationship Id="rId4" Type="http://schemas.openxmlformats.org/officeDocument/2006/relationships/image" Target="../media/image32.emf"/><Relationship Id="rId9" Type="http://schemas.openxmlformats.org/officeDocument/2006/relationships/oleObject" Target="../embeddings/oleObject7.bin"/><Relationship Id="rId14" Type="http://schemas.openxmlformats.org/officeDocument/2006/relationships/image" Target="../media/image41.emf"/></Relationships>
</file>

<file path=ppt/slides/_rels/slide23.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270.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36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5.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420.png"/><Relationship Id="rId5" Type="http://schemas.openxmlformats.org/officeDocument/2006/relationships/image" Target="../media/image410.pn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10.png"/><Relationship Id="rId7" Type="http://schemas.openxmlformats.org/officeDocument/2006/relationships/image" Target="../media/image61.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30.png"/><Relationship Id="rId4" Type="http://schemas.openxmlformats.org/officeDocument/2006/relationships/image" Target="../media/image520.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3.png"/><Relationship Id="rId7" Type="http://schemas.openxmlformats.org/officeDocument/2006/relationships/image" Target="../media/image66.png"/><Relationship Id="rId2" Type="http://schemas.openxmlformats.org/officeDocument/2006/relationships/image" Target="../media/image540.png"/><Relationship Id="rId1" Type="http://schemas.openxmlformats.org/officeDocument/2006/relationships/slideLayout" Target="../slideLayouts/slideLayout2.xml"/><Relationship Id="rId6" Type="http://schemas.openxmlformats.org/officeDocument/2006/relationships/image" Target="../media/image600.png"/><Relationship Id="rId5" Type="http://schemas.openxmlformats.org/officeDocument/2006/relationships/image" Target="../media/image590.png"/><Relationship Id="rId4" Type="http://schemas.openxmlformats.org/officeDocument/2006/relationships/image" Target="../media/image64.png"/><Relationship Id="rId9" Type="http://schemas.openxmlformats.org/officeDocument/2006/relationships/image" Target="../media/image6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710.png"/><Relationship Id="rId5" Type="http://schemas.openxmlformats.org/officeDocument/2006/relationships/image" Target="../media/image73.png"/><Relationship Id="rId10" Type="http://schemas.openxmlformats.org/officeDocument/2006/relationships/image" Target="../media/image700.png"/><Relationship Id="rId4" Type="http://schemas.openxmlformats.org/officeDocument/2006/relationships/image" Target="../media/image72.png"/><Relationship Id="rId9" Type="http://schemas.openxmlformats.org/officeDocument/2006/relationships/image" Target="../media/image76.png"/></Relationships>
</file>

<file path=ppt/slides/_rels/slide36.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60.png"/></Relationships>
</file>

<file path=ppt/slides/_rels/slide38.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40.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3.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2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980.png"/><Relationship Id="rId5" Type="http://schemas.openxmlformats.org/officeDocument/2006/relationships/image" Target="../media/image101.png"/><Relationship Id="rId4" Type="http://schemas.openxmlformats.org/officeDocument/2006/relationships/image" Target="../media/image100.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50.xml.rels><?xml version="1.0" encoding="UTF-8" standalone="yes"?>
<Relationships xmlns="http://schemas.openxmlformats.org/package/2006/relationships"><Relationship Id="rId8" Type="http://schemas.openxmlformats.org/officeDocument/2006/relationships/image" Target="../media/image940.png"/><Relationship Id="rId3" Type="http://schemas.openxmlformats.org/officeDocument/2006/relationships/image" Target="../media/image46.png"/><Relationship Id="rId7" Type="http://schemas.openxmlformats.org/officeDocument/2006/relationships/image" Target="../media/image58.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930.png"/><Relationship Id="rId4" Type="http://schemas.openxmlformats.org/officeDocument/2006/relationships/image" Target="../media/image48.png"/><Relationship Id="rId9" Type="http://schemas.openxmlformats.org/officeDocument/2006/relationships/image" Target="../media/image86.png"/></Relationships>
</file>

<file path=ppt/slides/_rels/slide5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5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5" Type="http://schemas.openxmlformats.org/officeDocument/2006/relationships/image" Target="../media/image1000.png"/><Relationship Id="rId4" Type="http://schemas.openxmlformats.org/officeDocument/2006/relationships/image" Target="../media/image990.png"/></Relationships>
</file>

<file path=ppt/slides/_rels/slide5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15.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070.png"/><Relationship Id="rId4" Type="http://schemas.openxmlformats.org/officeDocument/2006/relationships/image" Target="../media/image113.png"/></Relationships>
</file>

<file path=ppt/slides/_rels/slide59.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image" Target="../media/image116.png"/><Relationship Id="rId1" Type="http://schemas.openxmlformats.org/officeDocument/2006/relationships/slideLayout" Target="../slideLayouts/slideLayout2.xml"/><Relationship Id="rId5" Type="http://schemas.openxmlformats.org/officeDocument/2006/relationships/image" Target="../media/image1130.png"/><Relationship Id="rId4" Type="http://schemas.openxmlformats.org/officeDocument/2006/relationships/image" Target="../media/image117.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200.png"/><Relationship Id="rId5" Type="http://schemas.openxmlformats.org/officeDocument/2006/relationships/image" Target="../media/image122.png"/><Relationship Id="rId4" Type="http://schemas.openxmlformats.org/officeDocument/2006/relationships/image" Target="../media/image1180.png"/></Relationships>
</file>

<file path=ppt/slides/_rels/slide62.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image" Target="../media/image1280.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6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28.png"/><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23.png"/></Relationships>
</file>

<file path=ppt/slides/_rels/slide6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32.png"/><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21.png"/></Relationships>
</file>

<file path=ppt/slides/_rels/slide66.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image" Target="../media/image1410.png"/><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36.png"/><Relationship Id="rId4" Type="http://schemas.openxmlformats.org/officeDocument/2006/relationships/image" Target="../media/image135.png"/></Relationships>
</file>

<file path=ppt/slides/_rels/slide67.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4.png"/><Relationship Id="rId7" Type="http://schemas.openxmlformats.org/officeDocument/2006/relationships/image" Target="../media/image14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6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210.png"/><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7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240.png"/><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7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270.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72.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image" Target="../media/image153.png"/><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7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310.png"/><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7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75.xml.rels><?xml version="1.0" encoding="UTF-8" standalone="yes"?>
<Relationships xmlns="http://schemas.openxmlformats.org/package/2006/relationships"><Relationship Id="rId2" Type="http://schemas.openxmlformats.org/officeDocument/2006/relationships/image" Target="../media/image152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7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ctrTitle"/>
          </p:nvPr>
        </p:nvSpPr>
        <p:spPr>
          <a:xfrm>
            <a:off x="2782957" y="1064526"/>
            <a:ext cx="6361043" cy="4749421"/>
          </a:xfrm>
        </p:spPr>
        <p:txBody>
          <a:bodyPr/>
          <a:lstStyle/>
          <a:p>
            <a:pPr algn="ctr">
              <a:lnSpc>
                <a:spcPct val="100000"/>
              </a:lnSpc>
              <a:defRPr/>
            </a:pPr>
            <a:r>
              <a:rPr lang="en-US" altLang="en-US" sz="3000" dirty="0">
                <a:effectLst>
                  <a:outerShdw blurRad="50800" dist="38100" algn="l" rotWithShape="0">
                    <a:prstClr val="black">
                      <a:alpha val="40000"/>
                    </a:prstClr>
                  </a:outerShdw>
                </a:effectLst>
              </a:rPr>
              <a:t>Slater determinant,</a:t>
            </a:r>
            <a:br>
              <a:rPr lang="en-US" altLang="en-US" sz="3000" dirty="0">
                <a:effectLst>
                  <a:outerShdw blurRad="50800" dist="38100" algn="l" rotWithShape="0">
                    <a:prstClr val="black">
                      <a:alpha val="40000"/>
                    </a:prstClr>
                  </a:outerShdw>
                </a:effectLst>
              </a:rPr>
            </a:br>
            <a:r>
              <a:rPr lang="en-US" altLang="en-US" sz="3000" dirty="0">
                <a:effectLst>
                  <a:outerShdw blurRad="50800" dist="38100" algn="l" rotWithShape="0">
                    <a:prstClr val="black">
                      <a:alpha val="40000"/>
                    </a:prstClr>
                  </a:outerShdw>
                </a:effectLst>
              </a:rPr>
              <a:t>Restricted/Unrestricted orbital</a:t>
            </a:r>
          </a:p>
        </p:txBody>
      </p:sp>
      <p:sp>
        <p:nvSpPr>
          <p:cNvPr id="14340" name="Subtitle 5">
            <a:extLst>
              <a:ext uri="{FF2B5EF4-FFF2-40B4-BE49-F238E27FC236}">
                <a16:creationId xmlns:a16="http://schemas.microsoft.com/office/drawing/2014/main" id="{22CE4AD4-4E5D-F844-9664-EA3C7C5C0403}"/>
              </a:ext>
            </a:extLst>
          </p:cNvPr>
          <p:cNvSpPr>
            <a:spLocks noGrp="1" noChangeArrowheads="1"/>
          </p:cNvSpPr>
          <p:nvPr>
            <p:ph type="subTitle" idx="1"/>
          </p:nvPr>
        </p:nvSpPr>
        <p:spPr>
          <a:xfrm>
            <a:off x="201168" y="3411942"/>
            <a:ext cx="2581789" cy="2756847"/>
          </a:xfrm>
        </p:spPr>
        <p:txBody>
          <a:bodyPr>
            <a:normAutofit fontScale="92500"/>
          </a:bodyPr>
          <a:lstStyle/>
          <a:p>
            <a:pPr marL="0" lvl="0" indent="0" algn="r" rtl="0">
              <a:spcBef>
                <a:spcPts val="0"/>
              </a:spcBef>
              <a:spcAft>
                <a:spcPts val="0"/>
              </a:spcAft>
              <a:buClr>
                <a:schemeClr val="lt1"/>
              </a:buClr>
              <a:buSzPct val="85000"/>
              <a:buNone/>
            </a:pPr>
            <a:r>
              <a:rPr lang="en-US" sz="1800" dirty="0"/>
              <a:t>Instructor: Prof. </a:t>
            </a:r>
            <a:r>
              <a:rPr lang="en-US" sz="1800" dirty="0" err="1"/>
              <a:t>Tzuhsiung</a:t>
            </a:r>
            <a:r>
              <a:rPr lang="en-US" sz="1800" dirty="0"/>
              <a:t> (Nick) Yang</a:t>
            </a:r>
          </a:p>
          <a:p>
            <a:pPr marL="0" lvl="0" indent="0" algn="r" rtl="0">
              <a:spcBef>
                <a:spcPts val="1200"/>
              </a:spcBef>
              <a:spcAft>
                <a:spcPts val="0"/>
              </a:spcAft>
              <a:buClr>
                <a:schemeClr val="lt1"/>
              </a:buClr>
              <a:buSzPct val="85000"/>
              <a:buNone/>
            </a:pPr>
            <a:r>
              <a:rPr lang="en-US" sz="1800" dirty="0"/>
              <a:t>Email: tyang@mx.nthu.edu.tw</a:t>
            </a:r>
          </a:p>
          <a:p>
            <a:pPr marL="0" lvl="0" indent="0" algn="r" rtl="0">
              <a:spcBef>
                <a:spcPts val="1200"/>
              </a:spcBef>
              <a:spcAft>
                <a:spcPts val="0"/>
              </a:spcAft>
              <a:buClr>
                <a:schemeClr val="lt1"/>
              </a:buClr>
              <a:buSzPct val="85000"/>
              <a:buNone/>
            </a:pPr>
            <a:r>
              <a:rPr lang="en-US" sz="1800" dirty="0"/>
              <a:t>Time: M5/6</a:t>
            </a:r>
          </a:p>
          <a:p>
            <a:pPr marL="0" lvl="0" indent="0" algn="r" rtl="0">
              <a:spcBef>
                <a:spcPts val="1200"/>
              </a:spcBef>
              <a:spcAft>
                <a:spcPts val="0"/>
              </a:spcAft>
              <a:buClr>
                <a:schemeClr val="lt1"/>
              </a:buClr>
              <a:buSzPct val="85000"/>
              <a:buNone/>
            </a:pPr>
            <a:r>
              <a:rPr lang="en-US" sz="1800" dirty="0"/>
              <a:t>Room: NTHU Library Comp Lab II</a:t>
            </a:r>
          </a:p>
        </p:txBody>
      </p:sp>
      <p:sp>
        <p:nvSpPr>
          <p:cNvPr id="5" name="Slide Number Placeholder 4">
            <a:extLst>
              <a:ext uri="{FF2B5EF4-FFF2-40B4-BE49-F238E27FC236}">
                <a16:creationId xmlns:a16="http://schemas.microsoft.com/office/drawing/2014/main" id="{EED0DAB2-DE64-44A5-C8A5-50EDD1AF0699}"/>
              </a:ext>
            </a:extLst>
          </p:cNvPr>
          <p:cNvSpPr>
            <a:spLocks noGrp="1"/>
          </p:cNvSpPr>
          <p:nvPr>
            <p:ph type="sldNum" sz="quarter" idx="12"/>
          </p:nvPr>
        </p:nvSpPr>
        <p:spPr/>
        <p:txBody>
          <a:bodyPr/>
          <a:lstStyle/>
          <a:p>
            <a:fld id="{E1EB6482-E8AD-494A-B82D-562298BE05A7}" type="slidenum">
              <a:rPr lang="zh-TW" altLang="en-US" smtClean="0"/>
              <a:pPr/>
              <a:t>1</a:t>
            </a:fld>
            <a:endParaRPr lang="zh-TW"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p:txBody>
          <a:bodyPr>
            <a:normAutofit fontScale="92500" lnSpcReduction="10000"/>
          </a:bodyPr>
          <a:lstStyle/>
          <a:p>
            <a:pPr marL="457200" indent="-457200">
              <a:buFont typeface="+mj-lt"/>
              <a:buAutoNum type="arabicPeriod"/>
            </a:pPr>
            <a:r>
              <a:rPr lang="en-US" dirty="0"/>
              <a:t>Log into Taiwania1 on </a:t>
            </a:r>
            <a:r>
              <a:rPr lang="en-US" dirty="0" err="1"/>
              <a:t>Vscode</a:t>
            </a:r>
            <a:r>
              <a:rPr lang="zh-TW" altLang="en-US" dirty="0"/>
              <a:t> </a:t>
            </a:r>
            <a:r>
              <a:rPr lang="en-US" altLang="zh-TW" dirty="0"/>
              <a:t>on </a:t>
            </a:r>
            <a:r>
              <a:rPr lang="en-US" altLang="zh-TW" dirty="0" err="1"/>
              <a:t>MobaXterm</a:t>
            </a:r>
            <a:endParaRPr lang="en-US" dirty="0"/>
          </a:p>
          <a:p>
            <a:pPr marL="457200" indent="-457200">
              <a:buFont typeface="+mj-lt"/>
              <a:buAutoNum type="arabicPeriod"/>
            </a:pPr>
            <a:r>
              <a:rPr lang="en-US" dirty="0">
                <a:highlight>
                  <a:srgbClr val="FFFF00"/>
                </a:highlight>
              </a:rPr>
              <a:t>. ~/anaconda3/</a:t>
            </a:r>
            <a:r>
              <a:rPr lang="en-US" dirty="0" err="1">
                <a:highlight>
                  <a:srgbClr val="FFFF00"/>
                </a:highlight>
              </a:rPr>
              <a:t>etc</a:t>
            </a:r>
            <a:r>
              <a:rPr lang="en-US" dirty="0">
                <a:highlight>
                  <a:srgbClr val="FFFF00"/>
                </a:highlight>
              </a:rPr>
              <a:t>/</a:t>
            </a:r>
            <a:r>
              <a:rPr lang="en-US" dirty="0" err="1">
                <a:highlight>
                  <a:srgbClr val="FFFF00"/>
                </a:highlight>
              </a:rPr>
              <a:t>profile.d</a:t>
            </a:r>
            <a:r>
              <a:rPr lang="en-US" dirty="0">
                <a:highlight>
                  <a:srgbClr val="FFFF00"/>
                </a:highlight>
              </a:rPr>
              <a:t>/</a:t>
            </a:r>
            <a:r>
              <a:rPr lang="en-US" dirty="0" err="1">
                <a:highlight>
                  <a:srgbClr val="FFFF00"/>
                </a:highlight>
              </a:rPr>
              <a:t>conda.sh</a:t>
            </a:r>
            <a:r>
              <a:rPr lang="en-US" dirty="0">
                <a:highlight>
                  <a:srgbClr val="FFFF00"/>
                </a:highlight>
              </a:rPr>
              <a:t> </a:t>
            </a:r>
            <a:r>
              <a:rPr lang="en-US" dirty="0"/>
              <a:t>(export the path to </a:t>
            </a:r>
            <a:r>
              <a:rPr lang="en-US" dirty="0" err="1"/>
              <a:t>conda</a:t>
            </a:r>
            <a:r>
              <a:rPr lang="en-US" dirty="0"/>
              <a:t>. The dot in the beginning is essential)</a:t>
            </a:r>
          </a:p>
          <a:p>
            <a:pPr marL="457200" indent="-457200">
              <a:buFont typeface="+mj-lt"/>
              <a:buAutoNum type="arabicPeriod"/>
            </a:pPr>
            <a:r>
              <a:rPr lang="en-US" dirty="0" err="1">
                <a:highlight>
                  <a:srgbClr val="FFFF00"/>
                </a:highlight>
              </a:rPr>
              <a:t>conda</a:t>
            </a:r>
            <a:r>
              <a:rPr lang="en-US" dirty="0">
                <a:highlight>
                  <a:srgbClr val="FFFF00"/>
                </a:highlight>
              </a:rPr>
              <a:t> activate </a:t>
            </a:r>
            <a:r>
              <a:rPr lang="en-US" dirty="0" err="1">
                <a:highlight>
                  <a:srgbClr val="FFFF00"/>
                </a:highlight>
              </a:rPr>
              <a:t>compchem</a:t>
            </a:r>
            <a:r>
              <a:rPr lang="en-US" dirty="0">
                <a:highlight>
                  <a:srgbClr val="FFFF00"/>
                </a:highlight>
              </a:rPr>
              <a:t> </a:t>
            </a:r>
            <a:r>
              <a:rPr lang="en-US" dirty="0"/>
              <a:t>(activate environment)</a:t>
            </a:r>
          </a:p>
          <a:p>
            <a:pPr marL="457200" indent="-457200" algn="l">
              <a:buFont typeface="+mj-lt"/>
              <a:buAutoNum type="arabicPeriod"/>
            </a:pPr>
            <a:r>
              <a:rPr lang="en-US" dirty="0">
                <a:highlight>
                  <a:srgbClr val="FFFF00"/>
                </a:highlight>
              </a:rPr>
              <a:t>vi ~/anaconda3/envs/chem/lib/python3.9/site-packages/pyscf/lib/misc.py</a:t>
            </a:r>
          </a:p>
          <a:p>
            <a:pPr marL="457200" indent="-457200" algn="l">
              <a:buFont typeface="+mj-lt"/>
              <a:buAutoNum type="arabicPeriod"/>
            </a:pPr>
            <a:r>
              <a:rPr lang="en-US" dirty="0"/>
              <a:t>change ‘a’ to ‘r’ on line 46</a:t>
            </a:r>
          </a:p>
          <a:p>
            <a:pPr marL="857250" lvl="1" indent="-457200" algn="l">
              <a:buFont typeface="+mj-lt"/>
              <a:buAutoNum type="arabicParenR"/>
            </a:pPr>
            <a:r>
              <a:rPr lang="en-US" dirty="0">
                <a:highlight>
                  <a:srgbClr val="FFFF00"/>
                </a:highlight>
              </a:rPr>
              <a:t>:46</a:t>
            </a:r>
          </a:p>
          <a:p>
            <a:pPr marL="857250" lvl="1" indent="-457200" algn="l">
              <a:buFont typeface="+mj-lt"/>
              <a:buAutoNum type="arabicParenR"/>
            </a:pPr>
            <a:r>
              <a:rPr lang="en-US" dirty="0" err="1">
                <a:highlight>
                  <a:srgbClr val="FFFF00"/>
                </a:highlight>
              </a:rPr>
              <a:t>i</a:t>
            </a:r>
            <a:r>
              <a:rPr lang="en-US" dirty="0"/>
              <a:t> (go into insert mode)</a:t>
            </a:r>
          </a:p>
          <a:p>
            <a:pPr marL="857250" lvl="1" indent="-457200" algn="l">
              <a:buFont typeface="+mj-lt"/>
              <a:buAutoNum type="arabicParenR"/>
            </a:pPr>
            <a:r>
              <a:rPr lang="en-US" dirty="0"/>
              <a:t>Use your arrow to go behind a then </a:t>
            </a:r>
            <a:r>
              <a:rPr lang="en-US" dirty="0">
                <a:highlight>
                  <a:srgbClr val="FFFF00"/>
                </a:highlight>
              </a:rPr>
              <a:t>backspace</a:t>
            </a:r>
          </a:p>
          <a:p>
            <a:pPr marL="857250" lvl="1" indent="-457200" algn="l">
              <a:buFont typeface="+mj-lt"/>
              <a:buAutoNum type="arabicParenR"/>
            </a:pPr>
            <a:r>
              <a:rPr lang="en-US" dirty="0"/>
              <a:t>Type </a:t>
            </a:r>
            <a:r>
              <a:rPr lang="en-US" dirty="0">
                <a:highlight>
                  <a:srgbClr val="FFFF00"/>
                </a:highlight>
              </a:rPr>
              <a:t>r</a:t>
            </a:r>
          </a:p>
          <a:p>
            <a:pPr marL="857250" lvl="1" indent="-457200" algn="l">
              <a:buFont typeface="+mj-lt"/>
              <a:buAutoNum type="arabicParenR"/>
            </a:pPr>
            <a:r>
              <a:rPr lang="en-US" dirty="0">
                <a:highlight>
                  <a:srgbClr val="FFFF00"/>
                </a:highlight>
              </a:rPr>
              <a:t>Esc</a:t>
            </a:r>
            <a:r>
              <a:rPr lang="en-US" dirty="0"/>
              <a:t> then </a:t>
            </a:r>
            <a:r>
              <a:rPr lang="en-US" dirty="0">
                <a:highlight>
                  <a:srgbClr val="FFFF00"/>
                </a:highlight>
              </a:rPr>
              <a:t>:</a:t>
            </a:r>
            <a:r>
              <a:rPr lang="en-US" dirty="0" err="1">
                <a:highlight>
                  <a:srgbClr val="FFFF00"/>
                </a:highlight>
              </a:rPr>
              <a:t>wq</a:t>
            </a:r>
            <a:endParaRPr lang="en-US" dirty="0">
              <a:highlight>
                <a:srgbClr val="FFFF00"/>
              </a:highlight>
            </a:endParaRPr>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10</a:t>
            </a:fld>
            <a:endParaRPr lang="zh-TW" altLang="en-US"/>
          </a:p>
        </p:txBody>
      </p:sp>
    </p:spTree>
    <p:extLst>
      <p:ext uri="{BB962C8B-B14F-4D97-AF65-F5344CB8AC3E}">
        <p14:creationId xmlns:p14="http://schemas.microsoft.com/office/powerpoint/2010/main" val="3014490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p:txBody>
          <a:bodyPr/>
          <a:lstStyle/>
          <a:p>
            <a:pPr marL="457200" indent="-457200">
              <a:buFont typeface="+mj-lt"/>
              <a:buAutoNum type="arabicPeriod"/>
            </a:pPr>
            <a:r>
              <a:rPr lang="en-US" dirty="0"/>
              <a:t>Type </a:t>
            </a:r>
            <a:r>
              <a:rPr lang="en-US" dirty="0" err="1">
                <a:highlight>
                  <a:srgbClr val="FFFF00"/>
                </a:highlight>
              </a:rPr>
              <a:t>jupyter</a:t>
            </a:r>
            <a:r>
              <a:rPr lang="en-US" dirty="0">
                <a:highlight>
                  <a:srgbClr val="FFFF00"/>
                </a:highlight>
              </a:rPr>
              <a:t> notebook</a:t>
            </a:r>
          </a:p>
          <a:p>
            <a:pPr marL="457200" indent="-457200">
              <a:buFont typeface="+mj-lt"/>
              <a:buAutoNum type="arabicPeriod"/>
            </a:pPr>
            <a:r>
              <a:rPr lang="en-US" dirty="0"/>
              <a:t>A web browser should pop up</a:t>
            </a:r>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11</a:t>
            </a:fld>
            <a:endParaRPr lang="zh-TW" altLang="en-US"/>
          </a:p>
        </p:txBody>
      </p:sp>
      <p:pic>
        <p:nvPicPr>
          <p:cNvPr id="5" name="圖片 4">
            <a:extLst>
              <a:ext uri="{FF2B5EF4-FFF2-40B4-BE49-F238E27FC236}">
                <a16:creationId xmlns:a16="http://schemas.microsoft.com/office/drawing/2014/main" id="{FB016194-CF6B-46BA-8097-B054DCD48189}"/>
              </a:ext>
            </a:extLst>
          </p:cNvPr>
          <p:cNvPicPr>
            <a:picLocks noChangeAspect="1"/>
          </p:cNvPicPr>
          <p:nvPr/>
        </p:nvPicPr>
        <p:blipFill>
          <a:blip r:embed="rId2"/>
          <a:stretch>
            <a:fillRect/>
          </a:stretch>
        </p:blipFill>
        <p:spPr>
          <a:xfrm>
            <a:off x="1717414" y="2013522"/>
            <a:ext cx="5709171" cy="4531959"/>
          </a:xfrm>
          <a:prstGeom prst="rect">
            <a:avLst/>
          </a:prstGeom>
        </p:spPr>
      </p:pic>
    </p:spTree>
    <p:extLst>
      <p:ext uri="{BB962C8B-B14F-4D97-AF65-F5344CB8AC3E}">
        <p14:creationId xmlns:p14="http://schemas.microsoft.com/office/powerpoint/2010/main" val="3513276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p:txBody>
          <a:bodyPr/>
          <a:lstStyle/>
          <a:p>
            <a:pPr marL="457200" indent="-457200" algn="l">
              <a:buFont typeface="+mj-lt"/>
              <a:buAutoNum type="arabicPeriod"/>
            </a:pPr>
            <a:r>
              <a:rPr lang="en-US" dirty="0"/>
              <a:t>Navigate through </a:t>
            </a:r>
            <a:r>
              <a:rPr lang="en-US" dirty="0" err="1"/>
              <a:t>CompChem</a:t>
            </a:r>
            <a:r>
              <a:rPr lang="en-US" dirty="0"/>
              <a:t>/Practice/Week1/Exercise1</a:t>
            </a:r>
          </a:p>
          <a:p>
            <a:pPr marL="457200" indent="-457200">
              <a:buFont typeface="+mj-lt"/>
              <a:buAutoNum type="arabicPeriod"/>
            </a:pPr>
            <a:r>
              <a:rPr lang="en-US" dirty="0"/>
              <a:t>Open </a:t>
            </a:r>
            <a:r>
              <a:rPr lang="en-US" dirty="0" err="1"/>
              <a:t>scf.ipynb</a:t>
            </a:r>
            <a:endParaRPr lang="en-US" dirty="0"/>
          </a:p>
          <a:p>
            <a:pPr marL="457200"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12</a:t>
            </a:fld>
            <a:endParaRPr lang="zh-TW" altLang="en-US"/>
          </a:p>
        </p:txBody>
      </p:sp>
      <p:pic>
        <p:nvPicPr>
          <p:cNvPr id="6" name="圖片 5">
            <a:extLst>
              <a:ext uri="{FF2B5EF4-FFF2-40B4-BE49-F238E27FC236}">
                <a16:creationId xmlns:a16="http://schemas.microsoft.com/office/drawing/2014/main" id="{8F09EA1C-735D-44B2-A49B-212329326954}"/>
              </a:ext>
            </a:extLst>
          </p:cNvPr>
          <p:cNvPicPr>
            <a:picLocks noChangeAspect="1"/>
          </p:cNvPicPr>
          <p:nvPr/>
        </p:nvPicPr>
        <p:blipFill rotWithShape="1">
          <a:blip r:embed="rId2"/>
          <a:srcRect b="35546"/>
          <a:stretch/>
        </p:blipFill>
        <p:spPr>
          <a:xfrm>
            <a:off x="457200" y="2356318"/>
            <a:ext cx="7746672" cy="4365158"/>
          </a:xfrm>
          <a:prstGeom prst="rect">
            <a:avLst/>
          </a:prstGeom>
        </p:spPr>
      </p:pic>
      <p:sp>
        <p:nvSpPr>
          <p:cNvPr id="7" name="矩形 6">
            <a:extLst>
              <a:ext uri="{FF2B5EF4-FFF2-40B4-BE49-F238E27FC236}">
                <a16:creationId xmlns:a16="http://schemas.microsoft.com/office/drawing/2014/main" id="{50F3485B-0634-4139-9632-678521736618}"/>
              </a:ext>
            </a:extLst>
          </p:cNvPr>
          <p:cNvSpPr/>
          <p:nvPr/>
        </p:nvSpPr>
        <p:spPr>
          <a:xfrm>
            <a:off x="1396582" y="2719449"/>
            <a:ext cx="4587838" cy="1021295"/>
          </a:xfrm>
          <a:prstGeom prst="rect">
            <a:avLst/>
          </a:prstGeom>
          <a:noFill/>
          <a:ln w="952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直線單箭頭接點 8">
            <a:extLst>
              <a:ext uri="{FF2B5EF4-FFF2-40B4-BE49-F238E27FC236}">
                <a16:creationId xmlns:a16="http://schemas.microsoft.com/office/drawing/2014/main" id="{A24A19F0-111B-47B4-AAFB-D546FBE057ED}"/>
              </a:ext>
            </a:extLst>
          </p:cNvPr>
          <p:cNvCxnSpPr>
            <a:cxnSpLocks/>
            <a:endCxn id="7" idx="3"/>
          </p:cNvCxnSpPr>
          <p:nvPr/>
        </p:nvCxnSpPr>
        <p:spPr>
          <a:xfrm flipH="1">
            <a:off x="5984420" y="2514460"/>
            <a:ext cx="367040" cy="7156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文字方塊 9">
            <a:extLst>
              <a:ext uri="{FF2B5EF4-FFF2-40B4-BE49-F238E27FC236}">
                <a16:creationId xmlns:a16="http://schemas.microsoft.com/office/drawing/2014/main" id="{B3656265-B2AC-468F-BA2C-54FB479EF06E}"/>
              </a:ext>
            </a:extLst>
          </p:cNvPr>
          <p:cNvSpPr txBox="1"/>
          <p:nvPr/>
        </p:nvSpPr>
        <p:spPr>
          <a:xfrm>
            <a:off x="5696912" y="1970884"/>
            <a:ext cx="2723823" cy="369332"/>
          </a:xfrm>
          <a:prstGeom prst="rect">
            <a:avLst/>
          </a:prstGeom>
          <a:noFill/>
        </p:spPr>
        <p:txBody>
          <a:bodyPr wrap="none" rtlCol="0">
            <a:spAutoFit/>
          </a:bodyPr>
          <a:lstStyle/>
          <a:p>
            <a:r>
              <a:rPr lang="en-US" dirty="0"/>
              <a:t>Get the required libraries</a:t>
            </a:r>
          </a:p>
        </p:txBody>
      </p:sp>
      <p:sp>
        <p:nvSpPr>
          <p:cNvPr id="11" name="矩形 10">
            <a:extLst>
              <a:ext uri="{FF2B5EF4-FFF2-40B4-BE49-F238E27FC236}">
                <a16:creationId xmlns:a16="http://schemas.microsoft.com/office/drawing/2014/main" id="{2277EC96-0200-447D-9B05-0F29929A1DB9}"/>
              </a:ext>
            </a:extLst>
          </p:cNvPr>
          <p:cNvSpPr/>
          <p:nvPr/>
        </p:nvSpPr>
        <p:spPr>
          <a:xfrm>
            <a:off x="1396582" y="3786465"/>
            <a:ext cx="3733202" cy="277130"/>
          </a:xfrm>
          <a:prstGeom prst="rect">
            <a:avLst/>
          </a:prstGeom>
          <a:noFill/>
          <a:ln w="952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直線單箭頭接點 11">
            <a:extLst>
              <a:ext uri="{FF2B5EF4-FFF2-40B4-BE49-F238E27FC236}">
                <a16:creationId xmlns:a16="http://schemas.microsoft.com/office/drawing/2014/main" id="{9BA92BE7-3ED5-4B21-BC45-216766E31EEE}"/>
              </a:ext>
            </a:extLst>
          </p:cNvPr>
          <p:cNvCxnSpPr>
            <a:cxnSpLocks/>
            <a:endCxn id="11" idx="1"/>
          </p:cNvCxnSpPr>
          <p:nvPr/>
        </p:nvCxnSpPr>
        <p:spPr>
          <a:xfrm flipV="1">
            <a:off x="625795" y="3925030"/>
            <a:ext cx="770787" cy="3152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文字方塊 12">
            <a:extLst>
              <a:ext uri="{FF2B5EF4-FFF2-40B4-BE49-F238E27FC236}">
                <a16:creationId xmlns:a16="http://schemas.microsoft.com/office/drawing/2014/main" id="{4C57C8D8-9E8D-4A90-9C8C-803D555CFCA8}"/>
              </a:ext>
            </a:extLst>
          </p:cNvPr>
          <p:cNvSpPr txBox="1"/>
          <p:nvPr/>
        </p:nvSpPr>
        <p:spPr>
          <a:xfrm>
            <a:off x="-62855" y="4260865"/>
            <a:ext cx="1377300" cy="369332"/>
          </a:xfrm>
          <a:prstGeom prst="rect">
            <a:avLst/>
          </a:prstGeom>
          <a:noFill/>
        </p:spPr>
        <p:txBody>
          <a:bodyPr wrap="none" rtlCol="0">
            <a:spAutoFit/>
          </a:bodyPr>
          <a:lstStyle/>
          <a:p>
            <a:r>
              <a:rPr lang="en-US" dirty="0"/>
              <a:t>User 1 core</a:t>
            </a:r>
          </a:p>
        </p:txBody>
      </p:sp>
      <p:sp>
        <p:nvSpPr>
          <p:cNvPr id="16" name="矩形 15">
            <a:extLst>
              <a:ext uri="{FF2B5EF4-FFF2-40B4-BE49-F238E27FC236}">
                <a16:creationId xmlns:a16="http://schemas.microsoft.com/office/drawing/2014/main" id="{7E3CCE39-51A4-4389-9102-18517E75BCC7}"/>
              </a:ext>
            </a:extLst>
          </p:cNvPr>
          <p:cNvSpPr/>
          <p:nvPr/>
        </p:nvSpPr>
        <p:spPr>
          <a:xfrm>
            <a:off x="1396581" y="4130019"/>
            <a:ext cx="5726593" cy="760799"/>
          </a:xfrm>
          <a:prstGeom prst="rect">
            <a:avLst/>
          </a:prstGeom>
          <a:noFill/>
          <a:ln w="952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直線單箭頭接點 16">
            <a:extLst>
              <a:ext uri="{FF2B5EF4-FFF2-40B4-BE49-F238E27FC236}">
                <a16:creationId xmlns:a16="http://schemas.microsoft.com/office/drawing/2014/main" id="{DC74D9C3-C4C1-491F-A2EF-4E96936DF72A}"/>
              </a:ext>
            </a:extLst>
          </p:cNvPr>
          <p:cNvCxnSpPr>
            <a:cxnSpLocks/>
            <a:endCxn id="16" idx="3"/>
          </p:cNvCxnSpPr>
          <p:nvPr/>
        </p:nvCxnSpPr>
        <p:spPr>
          <a:xfrm flipH="1">
            <a:off x="7123174" y="4011312"/>
            <a:ext cx="457202" cy="4991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文字方塊 17">
            <a:extLst>
              <a:ext uri="{FF2B5EF4-FFF2-40B4-BE49-F238E27FC236}">
                <a16:creationId xmlns:a16="http://schemas.microsoft.com/office/drawing/2014/main" id="{E40425CC-2D57-4A93-8943-8A7E110731F6}"/>
              </a:ext>
            </a:extLst>
          </p:cNvPr>
          <p:cNvSpPr txBox="1"/>
          <p:nvPr/>
        </p:nvSpPr>
        <p:spPr>
          <a:xfrm>
            <a:off x="6206804" y="2999641"/>
            <a:ext cx="2993763" cy="923330"/>
          </a:xfrm>
          <a:prstGeom prst="rect">
            <a:avLst/>
          </a:prstGeom>
          <a:noFill/>
        </p:spPr>
        <p:txBody>
          <a:bodyPr wrap="square" rtlCol="0">
            <a:spAutoFit/>
          </a:bodyPr>
          <a:lstStyle/>
          <a:p>
            <a:r>
              <a:rPr lang="en-US" dirty="0"/>
              <a:t>Define a function to calculate the density matrix (DM, to be discussed)</a:t>
            </a:r>
          </a:p>
        </p:txBody>
      </p:sp>
      <p:sp>
        <p:nvSpPr>
          <p:cNvPr id="22" name="矩形 21">
            <a:extLst>
              <a:ext uri="{FF2B5EF4-FFF2-40B4-BE49-F238E27FC236}">
                <a16:creationId xmlns:a16="http://schemas.microsoft.com/office/drawing/2014/main" id="{78923637-031E-42A4-A919-70B6199F489F}"/>
              </a:ext>
            </a:extLst>
          </p:cNvPr>
          <p:cNvSpPr/>
          <p:nvPr/>
        </p:nvSpPr>
        <p:spPr>
          <a:xfrm>
            <a:off x="1396582" y="5067501"/>
            <a:ext cx="5726594" cy="1562950"/>
          </a:xfrm>
          <a:prstGeom prst="rect">
            <a:avLst/>
          </a:prstGeom>
          <a:noFill/>
          <a:ln w="952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直線單箭頭接點 22">
            <a:extLst>
              <a:ext uri="{FF2B5EF4-FFF2-40B4-BE49-F238E27FC236}">
                <a16:creationId xmlns:a16="http://schemas.microsoft.com/office/drawing/2014/main" id="{B077355E-6202-4FF5-9244-647D81928904}"/>
              </a:ext>
            </a:extLst>
          </p:cNvPr>
          <p:cNvCxnSpPr>
            <a:cxnSpLocks/>
            <a:endCxn id="22" idx="3"/>
          </p:cNvCxnSpPr>
          <p:nvPr/>
        </p:nvCxnSpPr>
        <p:spPr>
          <a:xfrm flipH="1">
            <a:off x="7123176" y="5628580"/>
            <a:ext cx="624242" cy="2203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文字方塊 23">
            <a:extLst>
              <a:ext uri="{FF2B5EF4-FFF2-40B4-BE49-F238E27FC236}">
                <a16:creationId xmlns:a16="http://schemas.microsoft.com/office/drawing/2014/main" id="{01907135-47A1-4935-8CAB-9E8865B51CFB}"/>
              </a:ext>
            </a:extLst>
          </p:cNvPr>
          <p:cNvSpPr txBox="1"/>
          <p:nvPr/>
        </p:nvSpPr>
        <p:spPr>
          <a:xfrm>
            <a:off x="7141704" y="4316107"/>
            <a:ext cx="2315882" cy="1200329"/>
          </a:xfrm>
          <a:prstGeom prst="rect">
            <a:avLst/>
          </a:prstGeom>
          <a:noFill/>
        </p:spPr>
        <p:txBody>
          <a:bodyPr wrap="square" rtlCol="0">
            <a:spAutoFit/>
          </a:bodyPr>
          <a:lstStyle/>
          <a:p>
            <a:r>
              <a:rPr lang="en-US" dirty="0"/>
              <a:t>Build a </a:t>
            </a:r>
            <a:r>
              <a:rPr lang="en-US" baseline="30000" dirty="0"/>
              <a:t>1</a:t>
            </a:r>
            <a:r>
              <a:rPr lang="en-US" dirty="0"/>
              <a:t>H</a:t>
            </a:r>
            <a:r>
              <a:rPr lang="en-US" baseline="-25000" dirty="0"/>
              <a:t>2</a:t>
            </a:r>
            <a:r>
              <a:rPr lang="en-US" dirty="0"/>
              <a:t> molecule with the minimal basis set STO-3G (to be discussed)</a:t>
            </a:r>
          </a:p>
        </p:txBody>
      </p:sp>
    </p:spTree>
    <p:extLst>
      <p:ext uri="{BB962C8B-B14F-4D97-AF65-F5344CB8AC3E}">
        <p14:creationId xmlns:p14="http://schemas.microsoft.com/office/powerpoint/2010/main" val="985592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animBg="1"/>
      <p:bldP spid="13" grpId="0"/>
      <p:bldP spid="16" grpId="0" animBg="1"/>
      <p:bldP spid="18" grpId="0"/>
      <p:bldP spid="22" grpId="0" animBg="1"/>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圖片 29">
            <a:extLst>
              <a:ext uri="{FF2B5EF4-FFF2-40B4-BE49-F238E27FC236}">
                <a16:creationId xmlns:a16="http://schemas.microsoft.com/office/drawing/2014/main" id="{1F0139AF-E65B-4B7D-8EA9-EFE128C7877F}"/>
              </a:ext>
            </a:extLst>
          </p:cNvPr>
          <p:cNvPicPr>
            <a:picLocks noChangeAspect="1"/>
          </p:cNvPicPr>
          <p:nvPr/>
        </p:nvPicPr>
        <p:blipFill>
          <a:blip r:embed="rId2"/>
          <a:stretch>
            <a:fillRect/>
          </a:stretch>
        </p:blipFill>
        <p:spPr>
          <a:xfrm>
            <a:off x="533780" y="2304288"/>
            <a:ext cx="7491125" cy="4306824"/>
          </a:xfrm>
          <a:prstGeom prst="rect">
            <a:avLst/>
          </a:prstGeom>
        </p:spPr>
      </p:pic>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p:txBody>
          <a:bodyPr/>
          <a:lstStyle/>
          <a:p>
            <a:pPr marL="457200" indent="-457200" algn="l">
              <a:buFont typeface="+mj-lt"/>
              <a:buAutoNum type="arabicPeriod"/>
            </a:pPr>
            <a:r>
              <a:rPr lang="en-US" dirty="0"/>
              <a:t>Navigate through </a:t>
            </a:r>
            <a:r>
              <a:rPr lang="en-US" dirty="0" err="1"/>
              <a:t>CompChem</a:t>
            </a:r>
            <a:r>
              <a:rPr lang="en-US" dirty="0"/>
              <a:t>/Practice/Week1/Exercise1</a:t>
            </a:r>
          </a:p>
          <a:p>
            <a:pPr marL="457200" indent="-457200">
              <a:buFont typeface="+mj-lt"/>
              <a:buAutoNum type="arabicPeriod"/>
            </a:pPr>
            <a:r>
              <a:rPr lang="en-US" dirty="0"/>
              <a:t>Open </a:t>
            </a:r>
            <a:r>
              <a:rPr lang="en-US" dirty="0" err="1"/>
              <a:t>scf.ipynb</a:t>
            </a:r>
            <a:endParaRPr lang="en-US" dirty="0"/>
          </a:p>
          <a:p>
            <a:pPr marL="457200"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13</a:t>
            </a:fld>
            <a:endParaRPr lang="zh-TW" altLang="en-US"/>
          </a:p>
        </p:txBody>
      </p:sp>
      <p:sp>
        <p:nvSpPr>
          <p:cNvPr id="7" name="矩形 6">
            <a:extLst>
              <a:ext uri="{FF2B5EF4-FFF2-40B4-BE49-F238E27FC236}">
                <a16:creationId xmlns:a16="http://schemas.microsoft.com/office/drawing/2014/main" id="{50F3485B-0634-4139-9632-678521736618}"/>
              </a:ext>
            </a:extLst>
          </p:cNvPr>
          <p:cNvSpPr/>
          <p:nvPr/>
        </p:nvSpPr>
        <p:spPr>
          <a:xfrm>
            <a:off x="524074" y="2578608"/>
            <a:ext cx="2109398" cy="292608"/>
          </a:xfrm>
          <a:prstGeom prst="rect">
            <a:avLst/>
          </a:prstGeom>
          <a:noFill/>
          <a:ln w="952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直線單箭頭接點 8">
            <a:extLst>
              <a:ext uri="{FF2B5EF4-FFF2-40B4-BE49-F238E27FC236}">
                <a16:creationId xmlns:a16="http://schemas.microsoft.com/office/drawing/2014/main" id="{A24A19F0-111B-47B4-AAFB-D546FBE057ED}"/>
              </a:ext>
            </a:extLst>
          </p:cNvPr>
          <p:cNvCxnSpPr>
            <a:cxnSpLocks/>
          </p:cNvCxnSpPr>
          <p:nvPr/>
        </p:nvCxnSpPr>
        <p:spPr>
          <a:xfrm flipH="1">
            <a:off x="2643178" y="2304288"/>
            <a:ext cx="660745" cy="4344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矩形 10">
            <a:extLst>
              <a:ext uri="{FF2B5EF4-FFF2-40B4-BE49-F238E27FC236}">
                <a16:creationId xmlns:a16="http://schemas.microsoft.com/office/drawing/2014/main" id="{2277EC96-0200-447D-9B05-0F29929A1DB9}"/>
              </a:ext>
            </a:extLst>
          </p:cNvPr>
          <p:cNvSpPr/>
          <p:nvPr/>
        </p:nvSpPr>
        <p:spPr>
          <a:xfrm>
            <a:off x="524074" y="2866766"/>
            <a:ext cx="957254" cy="292608"/>
          </a:xfrm>
          <a:prstGeom prst="rect">
            <a:avLst/>
          </a:prstGeom>
          <a:noFill/>
          <a:ln w="952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直線單箭頭接點 11">
            <a:extLst>
              <a:ext uri="{FF2B5EF4-FFF2-40B4-BE49-F238E27FC236}">
                <a16:creationId xmlns:a16="http://schemas.microsoft.com/office/drawing/2014/main" id="{9BA92BE7-3ED5-4B21-BC45-216766E31EEE}"/>
              </a:ext>
            </a:extLst>
          </p:cNvPr>
          <p:cNvCxnSpPr>
            <a:cxnSpLocks/>
            <a:endCxn id="11" idx="3"/>
          </p:cNvCxnSpPr>
          <p:nvPr/>
        </p:nvCxnSpPr>
        <p:spPr>
          <a:xfrm flipH="1">
            <a:off x="1481328" y="3013070"/>
            <a:ext cx="76809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文字方塊 12">
            <a:extLst>
              <a:ext uri="{FF2B5EF4-FFF2-40B4-BE49-F238E27FC236}">
                <a16:creationId xmlns:a16="http://schemas.microsoft.com/office/drawing/2014/main" id="{4C57C8D8-9E8D-4A90-9C8C-803D555CFCA8}"/>
              </a:ext>
            </a:extLst>
          </p:cNvPr>
          <p:cNvSpPr txBox="1"/>
          <p:nvPr/>
        </p:nvSpPr>
        <p:spPr>
          <a:xfrm>
            <a:off x="3324906" y="2060556"/>
            <a:ext cx="3608680" cy="369332"/>
          </a:xfrm>
          <a:prstGeom prst="rect">
            <a:avLst/>
          </a:prstGeom>
          <a:noFill/>
        </p:spPr>
        <p:txBody>
          <a:bodyPr wrap="none" rtlCol="0">
            <a:spAutoFit/>
          </a:bodyPr>
          <a:lstStyle/>
          <a:p>
            <a:r>
              <a:rPr lang="en-US" dirty="0"/>
              <a:t>Initiate a Hartree </a:t>
            </a:r>
            <a:r>
              <a:rPr lang="en-US" dirty="0" err="1"/>
              <a:t>Fock</a:t>
            </a:r>
            <a:r>
              <a:rPr lang="en-US" dirty="0"/>
              <a:t> calculation</a:t>
            </a:r>
          </a:p>
        </p:txBody>
      </p:sp>
      <p:sp>
        <p:nvSpPr>
          <p:cNvPr id="16" name="矩形 15">
            <a:extLst>
              <a:ext uri="{FF2B5EF4-FFF2-40B4-BE49-F238E27FC236}">
                <a16:creationId xmlns:a16="http://schemas.microsoft.com/office/drawing/2014/main" id="{7E3CCE39-51A4-4389-9102-18517E75BCC7}"/>
              </a:ext>
            </a:extLst>
          </p:cNvPr>
          <p:cNvSpPr/>
          <p:nvPr/>
        </p:nvSpPr>
        <p:spPr>
          <a:xfrm>
            <a:off x="533780" y="3368816"/>
            <a:ext cx="3343276" cy="329811"/>
          </a:xfrm>
          <a:prstGeom prst="rect">
            <a:avLst/>
          </a:prstGeom>
          <a:noFill/>
          <a:ln w="952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直線單箭頭接點 16">
            <a:extLst>
              <a:ext uri="{FF2B5EF4-FFF2-40B4-BE49-F238E27FC236}">
                <a16:creationId xmlns:a16="http://schemas.microsoft.com/office/drawing/2014/main" id="{DC74D9C3-C4C1-491F-A2EF-4E96936DF72A}"/>
              </a:ext>
            </a:extLst>
          </p:cNvPr>
          <p:cNvCxnSpPr>
            <a:cxnSpLocks/>
            <a:endCxn id="16" idx="3"/>
          </p:cNvCxnSpPr>
          <p:nvPr/>
        </p:nvCxnSpPr>
        <p:spPr>
          <a:xfrm flipH="1">
            <a:off x="3877056" y="3533722"/>
            <a:ext cx="49638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文字方塊 17">
            <a:extLst>
              <a:ext uri="{FF2B5EF4-FFF2-40B4-BE49-F238E27FC236}">
                <a16:creationId xmlns:a16="http://schemas.microsoft.com/office/drawing/2014/main" id="{E40425CC-2D57-4A93-8943-8A7E110731F6}"/>
              </a:ext>
            </a:extLst>
          </p:cNvPr>
          <p:cNvSpPr txBox="1"/>
          <p:nvPr/>
        </p:nvSpPr>
        <p:spPr>
          <a:xfrm>
            <a:off x="4392849" y="3340150"/>
            <a:ext cx="3641762" cy="646331"/>
          </a:xfrm>
          <a:prstGeom prst="rect">
            <a:avLst/>
          </a:prstGeom>
          <a:noFill/>
        </p:spPr>
        <p:txBody>
          <a:bodyPr wrap="square" rtlCol="0">
            <a:spAutoFit/>
          </a:bodyPr>
          <a:lstStyle/>
          <a:p>
            <a:r>
              <a:rPr lang="en-US" dirty="0"/>
              <a:t>Define a list of 101 numbers equally spaced between 0 and 1</a:t>
            </a:r>
          </a:p>
        </p:txBody>
      </p:sp>
      <p:sp>
        <p:nvSpPr>
          <p:cNvPr id="22" name="矩形 21">
            <a:extLst>
              <a:ext uri="{FF2B5EF4-FFF2-40B4-BE49-F238E27FC236}">
                <a16:creationId xmlns:a16="http://schemas.microsoft.com/office/drawing/2014/main" id="{78923637-031E-42A4-A919-70B6199F489F}"/>
              </a:ext>
            </a:extLst>
          </p:cNvPr>
          <p:cNvSpPr/>
          <p:nvPr/>
        </p:nvSpPr>
        <p:spPr>
          <a:xfrm>
            <a:off x="533780" y="3693127"/>
            <a:ext cx="1148716" cy="249232"/>
          </a:xfrm>
          <a:prstGeom prst="rect">
            <a:avLst/>
          </a:prstGeom>
          <a:noFill/>
          <a:ln w="952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直線單箭頭接點 22">
            <a:extLst>
              <a:ext uri="{FF2B5EF4-FFF2-40B4-BE49-F238E27FC236}">
                <a16:creationId xmlns:a16="http://schemas.microsoft.com/office/drawing/2014/main" id="{B077355E-6202-4FF5-9244-647D81928904}"/>
              </a:ext>
            </a:extLst>
          </p:cNvPr>
          <p:cNvCxnSpPr>
            <a:cxnSpLocks/>
            <a:stCxn id="24" idx="1"/>
            <a:endCxn id="22" idx="3"/>
          </p:cNvCxnSpPr>
          <p:nvPr/>
        </p:nvCxnSpPr>
        <p:spPr>
          <a:xfrm flipH="1" flipV="1">
            <a:off x="1682496" y="3817743"/>
            <a:ext cx="2066544" cy="3896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文字方塊 23">
            <a:extLst>
              <a:ext uri="{FF2B5EF4-FFF2-40B4-BE49-F238E27FC236}">
                <a16:creationId xmlns:a16="http://schemas.microsoft.com/office/drawing/2014/main" id="{01907135-47A1-4935-8CAB-9E8865B51CFB}"/>
              </a:ext>
            </a:extLst>
          </p:cNvPr>
          <p:cNvSpPr txBox="1"/>
          <p:nvPr/>
        </p:nvSpPr>
        <p:spPr>
          <a:xfrm>
            <a:off x="3749040" y="4022686"/>
            <a:ext cx="4462272" cy="369332"/>
          </a:xfrm>
          <a:prstGeom prst="rect">
            <a:avLst/>
          </a:prstGeom>
          <a:noFill/>
        </p:spPr>
        <p:txBody>
          <a:bodyPr wrap="square" rtlCol="0">
            <a:spAutoFit/>
          </a:bodyPr>
          <a:lstStyle/>
          <a:p>
            <a:r>
              <a:rPr lang="en-US" dirty="0"/>
              <a:t>Create a list to store MO coefficients c</a:t>
            </a:r>
            <a:r>
              <a:rPr lang="en-US" baseline="-25000" dirty="0"/>
              <a:t>2</a:t>
            </a:r>
          </a:p>
        </p:txBody>
      </p:sp>
      <p:sp>
        <p:nvSpPr>
          <p:cNvPr id="38" name="文字方塊 37">
            <a:extLst>
              <a:ext uri="{FF2B5EF4-FFF2-40B4-BE49-F238E27FC236}">
                <a16:creationId xmlns:a16="http://schemas.microsoft.com/office/drawing/2014/main" id="{F2BE5964-B0EE-4B1A-BE27-5EB7383AAE51}"/>
              </a:ext>
            </a:extLst>
          </p:cNvPr>
          <p:cNvSpPr txBox="1"/>
          <p:nvPr/>
        </p:nvSpPr>
        <p:spPr>
          <a:xfrm>
            <a:off x="2222504" y="2862100"/>
            <a:ext cx="4685898" cy="369332"/>
          </a:xfrm>
          <a:prstGeom prst="rect">
            <a:avLst/>
          </a:prstGeom>
          <a:noFill/>
        </p:spPr>
        <p:txBody>
          <a:bodyPr wrap="none" rtlCol="0">
            <a:spAutoFit/>
          </a:bodyPr>
          <a:lstStyle/>
          <a:p>
            <a:r>
              <a:rPr lang="en-US" dirty="0"/>
              <a:t>Create a list to store the calculated energies</a:t>
            </a:r>
          </a:p>
        </p:txBody>
      </p:sp>
    </p:spTree>
    <p:extLst>
      <p:ext uri="{BB962C8B-B14F-4D97-AF65-F5344CB8AC3E}">
        <p14:creationId xmlns:p14="http://schemas.microsoft.com/office/powerpoint/2010/main" val="998987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3" grpId="0"/>
      <p:bldP spid="16" grpId="0" animBg="1"/>
      <p:bldP spid="18" grpId="0"/>
      <p:bldP spid="22" grpId="0" animBg="1"/>
      <p:bldP spid="24" grpId="0"/>
      <p:bldP spid="3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圖片 29">
            <a:extLst>
              <a:ext uri="{FF2B5EF4-FFF2-40B4-BE49-F238E27FC236}">
                <a16:creationId xmlns:a16="http://schemas.microsoft.com/office/drawing/2014/main" id="{1F0139AF-E65B-4B7D-8EA9-EFE128C7877F}"/>
              </a:ext>
            </a:extLst>
          </p:cNvPr>
          <p:cNvPicPr>
            <a:picLocks noChangeAspect="1"/>
          </p:cNvPicPr>
          <p:nvPr/>
        </p:nvPicPr>
        <p:blipFill>
          <a:blip r:embed="rId2"/>
          <a:stretch>
            <a:fillRect/>
          </a:stretch>
        </p:blipFill>
        <p:spPr>
          <a:xfrm>
            <a:off x="332612" y="1074420"/>
            <a:ext cx="7491125" cy="4306824"/>
          </a:xfrm>
          <a:prstGeom prst="rect">
            <a:avLst/>
          </a:prstGeom>
        </p:spPr>
      </p:pic>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14</a:t>
            </a:fld>
            <a:endParaRPr lang="zh-TW" altLang="en-US"/>
          </a:p>
        </p:txBody>
      </p:sp>
      <p:sp>
        <p:nvSpPr>
          <p:cNvPr id="7" name="矩形 6">
            <a:extLst>
              <a:ext uri="{FF2B5EF4-FFF2-40B4-BE49-F238E27FC236}">
                <a16:creationId xmlns:a16="http://schemas.microsoft.com/office/drawing/2014/main" id="{50F3485B-0634-4139-9632-678521736618}"/>
              </a:ext>
            </a:extLst>
          </p:cNvPr>
          <p:cNvSpPr/>
          <p:nvPr/>
        </p:nvSpPr>
        <p:spPr>
          <a:xfrm>
            <a:off x="332612" y="2671464"/>
            <a:ext cx="2136268" cy="292608"/>
          </a:xfrm>
          <a:prstGeom prst="rect">
            <a:avLst/>
          </a:prstGeom>
          <a:noFill/>
          <a:ln w="952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直線單箭頭接點 8">
            <a:extLst>
              <a:ext uri="{FF2B5EF4-FFF2-40B4-BE49-F238E27FC236}">
                <a16:creationId xmlns:a16="http://schemas.microsoft.com/office/drawing/2014/main" id="{A24A19F0-111B-47B4-AAFB-D546FBE057ED}"/>
              </a:ext>
            </a:extLst>
          </p:cNvPr>
          <p:cNvCxnSpPr>
            <a:cxnSpLocks/>
            <a:endCxn id="7" idx="3"/>
          </p:cNvCxnSpPr>
          <p:nvPr/>
        </p:nvCxnSpPr>
        <p:spPr>
          <a:xfrm flipH="1">
            <a:off x="2468880" y="1451847"/>
            <a:ext cx="292608" cy="13659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矩形 10">
            <a:extLst>
              <a:ext uri="{FF2B5EF4-FFF2-40B4-BE49-F238E27FC236}">
                <a16:creationId xmlns:a16="http://schemas.microsoft.com/office/drawing/2014/main" id="{2277EC96-0200-447D-9B05-0F29929A1DB9}"/>
              </a:ext>
            </a:extLst>
          </p:cNvPr>
          <p:cNvSpPr/>
          <p:nvPr/>
        </p:nvSpPr>
        <p:spPr>
          <a:xfrm>
            <a:off x="332612" y="2959622"/>
            <a:ext cx="2428876" cy="292608"/>
          </a:xfrm>
          <a:prstGeom prst="rect">
            <a:avLst/>
          </a:prstGeom>
          <a:noFill/>
          <a:ln w="952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直線單箭頭接點 11">
            <a:extLst>
              <a:ext uri="{FF2B5EF4-FFF2-40B4-BE49-F238E27FC236}">
                <a16:creationId xmlns:a16="http://schemas.microsoft.com/office/drawing/2014/main" id="{9BA92BE7-3ED5-4B21-BC45-216766E31EEE}"/>
              </a:ext>
            </a:extLst>
          </p:cNvPr>
          <p:cNvCxnSpPr>
            <a:cxnSpLocks/>
          </p:cNvCxnSpPr>
          <p:nvPr/>
        </p:nvCxnSpPr>
        <p:spPr>
          <a:xfrm flipH="1">
            <a:off x="2761489" y="1821179"/>
            <a:ext cx="475487" cy="12847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文字方塊 12">
            <a:extLst>
              <a:ext uri="{FF2B5EF4-FFF2-40B4-BE49-F238E27FC236}">
                <a16:creationId xmlns:a16="http://schemas.microsoft.com/office/drawing/2014/main" id="{4C57C8D8-9E8D-4A90-9C8C-803D555CFCA8}"/>
              </a:ext>
            </a:extLst>
          </p:cNvPr>
          <p:cNvSpPr txBox="1"/>
          <p:nvPr/>
        </p:nvSpPr>
        <p:spPr>
          <a:xfrm>
            <a:off x="2709405" y="1072557"/>
            <a:ext cx="6237605" cy="369332"/>
          </a:xfrm>
          <a:prstGeom prst="rect">
            <a:avLst/>
          </a:prstGeom>
          <a:noFill/>
        </p:spPr>
        <p:txBody>
          <a:bodyPr wrap="none" rtlCol="0">
            <a:spAutoFit/>
          </a:bodyPr>
          <a:lstStyle/>
          <a:p>
            <a:r>
              <a:rPr lang="en-US" dirty="0"/>
              <a:t>Ask the program to only calculate the energy at a given DM</a:t>
            </a:r>
          </a:p>
        </p:txBody>
      </p:sp>
      <p:sp>
        <p:nvSpPr>
          <p:cNvPr id="16" name="矩形 15">
            <a:extLst>
              <a:ext uri="{FF2B5EF4-FFF2-40B4-BE49-F238E27FC236}">
                <a16:creationId xmlns:a16="http://schemas.microsoft.com/office/drawing/2014/main" id="{7E3CCE39-51A4-4389-9102-18517E75BCC7}"/>
              </a:ext>
            </a:extLst>
          </p:cNvPr>
          <p:cNvSpPr/>
          <p:nvPr/>
        </p:nvSpPr>
        <p:spPr>
          <a:xfrm>
            <a:off x="797242" y="3423237"/>
            <a:ext cx="6627686" cy="329811"/>
          </a:xfrm>
          <a:prstGeom prst="rect">
            <a:avLst/>
          </a:prstGeom>
          <a:noFill/>
          <a:ln w="952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直線單箭頭接點 16">
            <a:extLst>
              <a:ext uri="{FF2B5EF4-FFF2-40B4-BE49-F238E27FC236}">
                <a16:creationId xmlns:a16="http://schemas.microsoft.com/office/drawing/2014/main" id="{DC74D9C3-C4C1-491F-A2EF-4E96936DF72A}"/>
              </a:ext>
            </a:extLst>
          </p:cNvPr>
          <p:cNvCxnSpPr>
            <a:cxnSpLocks/>
            <a:stCxn id="18" idx="1"/>
            <a:endCxn id="16" idx="0"/>
          </p:cNvCxnSpPr>
          <p:nvPr/>
        </p:nvCxnSpPr>
        <p:spPr>
          <a:xfrm flipH="1">
            <a:off x="4111085" y="2660797"/>
            <a:ext cx="315387" cy="762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E40425CC-2D57-4A93-8943-8A7E110731F6}"/>
                  </a:ext>
                </a:extLst>
              </p:cNvPr>
              <p:cNvSpPr txBox="1"/>
              <p:nvPr/>
            </p:nvSpPr>
            <p:spPr>
              <a:xfrm>
                <a:off x="4426472" y="2199132"/>
                <a:ext cx="3641762" cy="923330"/>
              </a:xfrm>
              <a:prstGeom prst="rect">
                <a:avLst/>
              </a:prstGeom>
              <a:noFill/>
            </p:spPr>
            <p:txBody>
              <a:bodyPr wrap="square" rtlCol="0">
                <a:spAutoFit/>
              </a:bodyPr>
              <a:lstStyle/>
              <a:p>
                <a:r>
                  <a:rPr lang="en-US" dirty="0"/>
                  <a:t>Calculate c</a:t>
                </a:r>
                <a:r>
                  <a:rPr lang="en-US" baseline="-25000" dirty="0"/>
                  <a:t>2</a:t>
                </a:r>
                <a:r>
                  <a:rPr lang="en-US" dirty="0"/>
                  <a:t> given each c</a:t>
                </a:r>
                <a:r>
                  <a:rPr lang="en-US" baseline="-25000" dirty="0"/>
                  <a:t>1</a:t>
                </a:r>
                <a:r>
                  <a:rPr lang="en-US" dirty="0"/>
                  <a:t> given the normalization condition:</a:t>
                </a:r>
              </a:p>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𝑐</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𝑐</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12</m:t>
                          </m:r>
                        </m:sub>
                      </m:sSub>
                      <m:r>
                        <a:rPr lang="en-US" b="0" i="1" smtClean="0">
                          <a:latin typeface="Cambria Math" panose="02040503050406030204" pitchFamily="18" charset="0"/>
                        </a:rPr>
                        <m:t>=1</m:t>
                      </m:r>
                    </m:oMath>
                  </m:oMathPara>
                </a14:m>
                <a:endParaRPr lang="en-US" dirty="0"/>
              </a:p>
            </p:txBody>
          </p:sp>
        </mc:Choice>
        <mc:Fallback xmlns="">
          <p:sp>
            <p:nvSpPr>
              <p:cNvPr id="18" name="文字方塊 17">
                <a:extLst>
                  <a:ext uri="{FF2B5EF4-FFF2-40B4-BE49-F238E27FC236}">
                    <a16:creationId xmlns:a16="http://schemas.microsoft.com/office/drawing/2014/main" id="{E40425CC-2D57-4A93-8943-8A7E110731F6}"/>
                  </a:ext>
                </a:extLst>
              </p:cNvPr>
              <p:cNvSpPr txBox="1">
                <a:spLocks noRot="1" noChangeAspect="1" noMove="1" noResize="1" noEditPoints="1" noAdjustHandles="1" noChangeArrowheads="1" noChangeShapeType="1" noTextEdit="1"/>
              </p:cNvSpPr>
              <p:nvPr/>
            </p:nvSpPr>
            <p:spPr>
              <a:xfrm>
                <a:off x="4426472" y="2199132"/>
                <a:ext cx="3641762" cy="923330"/>
              </a:xfrm>
              <a:prstGeom prst="rect">
                <a:avLst/>
              </a:prstGeom>
              <a:blipFill>
                <a:blip r:embed="rId3"/>
                <a:stretch>
                  <a:fillRect l="-1338" t="-3974" b="-1325"/>
                </a:stretch>
              </a:blipFill>
            </p:spPr>
            <p:txBody>
              <a:bodyPr/>
              <a:lstStyle/>
              <a:p>
                <a:r>
                  <a:rPr lang="en-US">
                    <a:noFill/>
                  </a:rPr>
                  <a:t> </a:t>
                </a:r>
              </a:p>
            </p:txBody>
          </p:sp>
        </mc:Fallback>
      </mc:AlternateContent>
      <p:sp>
        <p:nvSpPr>
          <p:cNvPr id="22" name="矩形 21">
            <a:extLst>
              <a:ext uri="{FF2B5EF4-FFF2-40B4-BE49-F238E27FC236}">
                <a16:creationId xmlns:a16="http://schemas.microsoft.com/office/drawing/2014/main" id="{78923637-031E-42A4-A919-70B6199F489F}"/>
              </a:ext>
            </a:extLst>
          </p:cNvPr>
          <p:cNvSpPr/>
          <p:nvPr/>
        </p:nvSpPr>
        <p:spPr>
          <a:xfrm>
            <a:off x="797242" y="4748239"/>
            <a:ext cx="6911150" cy="277056"/>
          </a:xfrm>
          <a:prstGeom prst="rect">
            <a:avLst/>
          </a:prstGeom>
          <a:noFill/>
          <a:ln w="952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直線單箭頭接點 22">
            <a:extLst>
              <a:ext uri="{FF2B5EF4-FFF2-40B4-BE49-F238E27FC236}">
                <a16:creationId xmlns:a16="http://schemas.microsoft.com/office/drawing/2014/main" id="{B077355E-6202-4FF5-9244-647D81928904}"/>
              </a:ext>
            </a:extLst>
          </p:cNvPr>
          <p:cNvCxnSpPr>
            <a:cxnSpLocks/>
          </p:cNvCxnSpPr>
          <p:nvPr/>
        </p:nvCxnSpPr>
        <p:spPr>
          <a:xfrm flipH="1">
            <a:off x="7708393" y="4427563"/>
            <a:ext cx="115344" cy="3206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文字方塊 37">
            <a:extLst>
              <a:ext uri="{FF2B5EF4-FFF2-40B4-BE49-F238E27FC236}">
                <a16:creationId xmlns:a16="http://schemas.microsoft.com/office/drawing/2014/main" id="{F2BE5964-B0EE-4B1A-BE27-5EB7383AAE51}"/>
              </a:ext>
            </a:extLst>
          </p:cNvPr>
          <p:cNvSpPr txBox="1"/>
          <p:nvPr/>
        </p:nvSpPr>
        <p:spPr>
          <a:xfrm>
            <a:off x="3140485" y="1451847"/>
            <a:ext cx="5455340" cy="369332"/>
          </a:xfrm>
          <a:prstGeom prst="rect">
            <a:avLst/>
          </a:prstGeom>
          <a:noFill/>
        </p:spPr>
        <p:txBody>
          <a:bodyPr wrap="none" rtlCol="0">
            <a:spAutoFit/>
          </a:bodyPr>
          <a:lstStyle/>
          <a:p>
            <a:r>
              <a:rPr lang="en-US" dirty="0"/>
              <a:t>Calculate the overlap matrix between the basis sets</a:t>
            </a:r>
          </a:p>
        </p:txBody>
      </p:sp>
      <p:sp>
        <p:nvSpPr>
          <p:cNvPr id="34" name="文字方塊 33">
            <a:extLst>
              <a:ext uri="{FF2B5EF4-FFF2-40B4-BE49-F238E27FC236}">
                <a16:creationId xmlns:a16="http://schemas.microsoft.com/office/drawing/2014/main" id="{9A2CBCA1-A726-4789-8481-190618F6E4B9}"/>
              </a:ext>
            </a:extLst>
          </p:cNvPr>
          <p:cNvSpPr txBox="1"/>
          <p:nvPr/>
        </p:nvSpPr>
        <p:spPr>
          <a:xfrm>
            <a:off x="7578356" y="4082049"/>
            <a:ext cx="1364476" cy="369332"/>
          </a:xfrm>
          <a:prstGeom prst="rect">
            <a:avLst/>
          </a:prstGeom>
          <a:noFill/>
        </p:spPr>
        <p:txBody>
          <a:bodyPr wrap="none" rtlCol="0">
            <a:spAutoFit/>
          </a:bodyPr>
          <a:lstStyle/>
          <a:p>
            <a:r>
              <a:rPr lang="en-US" dirty="0"/>
              <a:t>Calculate E</a:t>
            </a:r>
          </a:p>
        </p:txBody>
      </p:sp>
    </p:spTree>
    <p:extLst>
      <p:ext uri="{BB962C8B-B14F-4D97-AF65-F5344CB8AC3E}">
        <p14:creationId xmlns:p14="http://schemas.microsoft.com/office/powerpoint/2010/main" val="711836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3" grpId="0"/>
      <p:bldP spid="16" grpId="0" animBg="1"/>
      <p:bldP spid="18" grpId="0"/>
      <p:bldP spid="22" grpId="0" animBg="1"/>
      <p:bldP spid="38" grpId="0"/>
      <p:bldP spid="3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圖片 29">
            <a:extLst>
              <a:ext uri="{FF2B5EF4-FFF2-40B4-BE49-F238E27FC236}">
                <a16:creationId xmlns:a16="http://schemas.microsoft.com/office/drawing/2014/main" id="{1F0139AF-E65B-4B7D-8EA9-EFE128C7877F}"/>
              </a:ext>
            </a:extLst>
          </p:cNvPr>
          <p:cNvPicPr>
            <a:picLocks noChangeAspect="1"/>
          </p:cNvPicPr>
          <p:nvPr/>
        </p:nvPicPr>
        <p:blipFill>
          <a:blip r:embed="rId2"/>
          <a:stretch>
            <a:fillRect/>
          </a:stretch>
        </p:blipFill>
        <p:spPr>
          <a:xfrm>
            <a:off x="332612" y="1033272"/>
            <a:ext cx="7491125" cy="4306824"/>
          </a:xfrm>
          <a:prstGeom prst="rect">
            <a:avLst/>
          </a:prstGeom>
        </p:spPr>
      </p:pic>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15</a:t>
            </a:fld>
            <a:endParaRPr lang="zh-TW" altLang="en-US"/>
          </a:p>
        </p:txBody>
      </p:sp>
      <p:sp>
        <p:nvSpPr>
          <p:cNvPr id="7" name="矩形 6">
            <a:extLst>
              <a:ext uri="{FF2B5EF4-FFF2-40B4-BE49-F238E27FC236}">
                <a16:creationId xmlns:a16="http://schemas.microsoft.com/office/drawing/2014/main" id="{50F3485B-0634-4139-9632-678521736618}"/>
              </a:ext>
            </a:extLst>
          </p:cNvPr>
          <p:cNvSpPr/>
          <p:nvPr/>
        </p:nvSpPr>
        <p:spPr>
          <a:xfrm>
            <a:off x="332612" y="2630316"/>
            <a:ext cx="2136268" cy="292608"/>
          </a:xfrm>
          <a:prstGeom prst="rect">
            <a:avLst/>
          </a:prstGeom>
          <a:noFill/>
          <a:ln w="952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直線單箭頭接點 8">
            <a:extLst>
              <a:ext uri="{FF2B5EF4-FFF2-40B4-BE49-F238E27FC236}">
                <a16:creationId xmlns:a16="http://schemas.microsoft.com/office/drawing/2014/main" id="{A24A19F0-111B-47B4-AAFB-D546FBE057ED}"/>
              </a:ext>
            </a:extLst>
          </p:cNvPr>
          <p:cNvCxnSpPr>
            <a:cxnSpLocks/>
            <a:endCxn id="7" idx="3"/>
          </p:cNvCxnSpPr>
          <p:nvPr/>
        </p:nvCxnSpPr>
        <p:spPr>
          <a:xfrm flipH="1">
            <a:off x="2468880" y="1410699"/>
            <a:ext cx="292608" cy="13659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矩形 10">
            <a:extLst>
              <a:ext uri="{FF2B5EF4-FFF2-40B4-BE49-F238E27FC236}">
                <a16:creationId xmlns:a16="http://schemas.microsoft.com/office/drawing/2014/main" id="{2277EC96-0200-447D-9B05-0F29929A1DB9}"/>
              </a:ext>
            </a:extLst>
          </p:cNvPr>
          <p:cNvSpPr/>
          <p:nvPr/>
        </p:nvSpPr>
        <p:spPr>
          <a:xfrm>
            <a:off x="332612" y="2918474"/>
            <a:ext cx="2428876" cy="292608"/>
          </a:xfrm>
          <a:prstGeom prst="rect">
            <a:avLst/>
          </a:prstGeom>
          <a:noFill/>
          <a:ln w="952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直線單箭頭接點 11">
            <a:extLst>
              <a:ext uri="{FF2B5EF4-FFF2-40B4-BE49-F238E27FC236}">
                <a16:creationId xmlns:a16="http://schemas.microsoft.com/office/drawing/2014/main" id="{9BA92BE7-3ED5-4B21-BC45-216766E31EEE}"/>
              </a:ext>
            </a:extLst>
          </p:cNvPr>
          <p:cNvCxnSpPr>
            <a:cxnSpLocks/>
          </p:cNvCxnSpPr>
          <p:nvPr/>
        </p:nvCxnSpPr>
        <p:spPr>
          <a:xfrm flipH="1">
            <a:off x="2761489" y="1780031"/>
            <a:ext cx="475487" cy="12847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文字方塊 12">
            <a:extLst>
              <a:ext uri="{FF2B5EF4-FFF2-40B4-BE49-F238E27FC236}">
                <a16:creationId xmlns:a16="http://schemas.microsoft.com/office/drawing/2014/main" id="{4C57C8D8-9E8D-4A90-9C8C-803D555CFCA8}"/>
              </a:ext>
            </a:extLst>
          </p:cNvPr>
          <p:cNvSpPr txBox="1"/>
          <p:nvPr/>
        </p:nvSpPr>
        <p:spPr>
          <a:xfrm>
            <a:off x="2709405" y="1031409"/>
            <a:ext cx="6237605" cy="369332"/>
          </a:xfrm>
          <a:prstGeom prst="rect">
            <a:avLst/>
          </a:prstGeom>
          <a:noFill/>
        </p:spPr>
        <p:txBody>
          <a:bodyPr wrap="none" rtlCol="0">
            <a:spAutoFit/>
          </a:bodyPr>
          <a:lstStyle/>
          <a:p>
            <a:r>
              <a:rPr lang="en-US" dirty="0"/>
              <a:t>Ask the program to only calculate the energy at a given DM</a:t>
            </a:r>
          </a:p>
        </p:txBody>
      </p:sp>
      <p:sp>
        <p:nvSpPr>
          <p:cNvPr id="16" name="矩形 15">
            <a:extLst>
              <a:ext uri="{FF2B5EF4-FFF2-40B4-BE49-F238E27FC236}">
                <a16:creationId xmlns:a16="http://schemas.microsoft.com/office/drawing/2014/main" id="{7E3CCE39-51A4-4389-9102-18517E75BCC7}"/>
              </a:ext>
            </a:extLst>
          </p:cNvPr>
          <p:cNvSpPr/>
          <p:nvPr/>
        </p:nvSpPr>
        <p:spPr>
          <a:xfrm>
            <a:off x="797242" y="3382089"/>
            <a:ext cx="6627686" cy="329811"/>
          </a:xfrm>
          <a:prstGeom prst="rect">
            <a:avLst/>
          </a:prstGeom>
          <a:noFill/>
          <a:ln w="952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直線單箭頭接點 16">
            <a:extLst>
              <a:ext uri="{FF2B5EF4-FFF2-40B4-BE49-F238E27FC236}">
                <a16:creationId xmlns:a16="http://schemas.microsoft.com/office/drawing/2014/main" id="{DC74D9C3-C4C1-491F-A2EF-4E96936DF72A}"/>
              </a:ext>
            </a:extLst>
          </p:cNvPr>
          <p:cNvCxnSpPr>
            <a:cxnSpLocks/>
            <a:stCxn id="18" idx="1"/>
            <a:endCxn id="16" idx="0"/>
          </p:cNvCxnSpPr>
          <p:nvPr/>
        </p:nvCxnSpPr>
        <p:spPr>
          <a:xfrm flipH="1">
            <a:off x="4111085" y="2619649"/>
            <a:ext cx="315387" cy="762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E40425CC-2D57-4A93-8943-8A7E110731F6}"/>
                  </a:ext>
                </a:extLst>
              </p:cNvPr>
              <p:cNvSpPr txBox="1"/>
              <p:nvPr/>
            </p:nvSpPr>
            <p:spPr>
              <a:xfrm>
                <a:off x="4426472" y="2157984"/>
                <a:ext cx="3641762" cy="923330"/>
              </a:xfrm>
              <a:prstGeom prst="rect">
                <a:avLst/>
              </a:prstGeom>
              <a:noFill/>
            </p:spPr>
            <p:txBody>
              <a:bodyPr wrap="square" rtlCol="0">
                <a:spAutoFit/>
              </a:bodyPr>
              <a:lstStyle/>
              <a:p>
                <a:r>
                  <a:rPr lang="en-US" dirty="0"/>
                  <a:t>Calculate c</a:t>
                </a:r>
                <a:r>
                  <a:rPr lang="en-US" baseline="-25000" dirty="0"/>
                  <a:t>2</a:t>
                </a:r>
                <a:r>
                  <a:rPr lang="en-US" dirty="0"/>
                  <a:t> given each c</a:t>
                </a:r>
                <a:r>
                  <a:rPr lang="en-US" baseline="-25000" dirty="0"/>
                  <a:t>1</a:t>
                </a:r>
                <a:r>
                  <a:rPr lang="en-US" dirty="0"/>
                  <a:t> given the normalization condition:</a:t>
                </a:r>
              </a:p>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𝑐</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𝑐</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12</m:t>
                          </m:r>
                        </m:sub>
                      </m:sSub>
                      <m:r>
                        <a:rPr lang="en-US" b="0" i="1" smtClean="0">
                          <a:latin typeface="Cambria Math" panose="02040503050406030204" pitchFamily="18" charset="0"/>
                        </a:rPr>
                        <m:t>=1</m:t>
                      </m:r>
                    </m:oMath>
                  </m:oMathPara>
                </a14:m>
                <a:endParaRPr lang="en-US" dirty="0"/>
              </a:p>
            </p:txBody>
          </p:sp>
        </mc:Choice>
        <mc:Fallback xmlns="">
          <p:sp>
            <p:nvSpPr>
              <p:cNvPr id="18" name="文字方塊 17">
                <a:extLst>
                  <a:ext uri="{FF2B5EF4-FFF2-40B4-BE49-F238E27FC236}">
                    <a16:creationId xmlns:a16="http://schemas.microsoft.com/office/drawing/2014/main" id="{E40425CC-2D57-4A93-8943-8A7E110731F6}"/>
                  </a:ext>
                </a:extLst>
              </p:cNvPr>
              <p:cNvSpPr txBox="1">
                <a:spLocks noRot="1" noChangeAspect="1" noMove="1" noResize="1" noEditPoints="1" noAdjustHandles="1" noChangeArrowheads="1" noChangeShapeType="1" noTextEdit="1"/>
              </p:cNvSpPr>
              <p:nvPr/>
            </p:nvSpPr>
            <p:spPr>
              <a:xfrm>
                <a:off x="4426472" y="2157984"/>
                <a:ext cx="3641762" cy="923330"/>
              </a:xfrm>
              <a:prstGeom prst="rect">
                <a:avLst/>
              </a:prstGeom>
              <a:blipFill>
                <a:blip r:embed="rId3"/>
                <a:stretch>
                  <a:fillRect l="-1338" t="-3311" b="-1325"/>
                </a:stretch>
              </a:blipFill>
            </p:spPr>
            <p:txBody>
              <a:bodyPr/>
              <a:lstStyle/>
              <a:p>
                <a:r>
                  <a:rPr lang="en-US">
                    <a:noFill/>
                  </a:rPr>
                  <a:t> </a:t>
                </a:r>
              </a:p>
            </p:txBody>
          </p:sp>
        </mc:Fallback>
      </mc:AlternateContent>
      <p:sp>
        <p:nvSpPr>
          <p:cNvPr id="22" name="矩形 21">
            <a:extLst>
              <a:ext uri="{FF2B5EF4-FFF2-40B4-BE49-F238E27FC236}">
                <a16:creationId xmlns:a16="http://schemas.microsoft.com/office/drawing/2014/main" id="{78923637-031E-42A4-A919-70B6199F489F}"/>
              </a:ext>
            </a:extLst>
          </p:cNvPr>
          <p:cNvSpPr/>
          <p:nvPr/>
        </p:nvSpPr>
        <p:spPr>
          <a:xfrm>
            <a:off x="797242" y="4707091"/>
            <a:ext cx="6911150" cy="277056"/>
          </a:xfrm>
          <a:prstGeom prst="rect">
            <a:avLst/>
          </a:prstGeom>
          <a:noFill/>
          <a:ln w="952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直線單箭頭接點 22">
            <a:extLst>
              <a:ext uri="{FF2B5EF4-FFF2-40B4-BE49-F238E27FC236}">
                <a16:creationId xmlns:a16="http://schemas.microsoft.com/office/drawing/2014/main" id="{B077355E-6202-4FF5-9244-647D81928904}"/>
              </a:ext>
            </a:extLst>
          </p:cNvPr>
          <p:cNvCxnSpPr>
            <a:cxnSpLocks/>
          </p:cNvCxnSpPr>
          <p:nvPr/>
        </p:nvCxnSpPr>
        <p:spPr>
          <a:xfrm flipH="1">
            <a:off x="7708393" y="4386415"/>
            <a:ext cx="115344" cy="3206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文字方塊 37">
            <a:extLst>
              <a:ext uri="{FF2B5EF4-FFF2-40B4-BE49-F238E27FC236}">
                <a16:creationId xmlns:a16="http://schemas.microsoft.com/office/drawing/2014/main" id="{F2BE5964-B0EE-4B1A-BE27-5EB7383AAE51}"/>
              </a:ext>
            </a:extLst>
          </p:cNvPr>
          <p:cNvSpPr txBox="1"/>
          <p:nvPr/>
        </p:nvSpPr>
        <p:spPr>
          <a:xfrm>
            <a:off x="3140485" y="1410699"/>
            <a:ext cx="5455340" cy="369332"/>
          </a:xfrm>
          <a:prstGeom prst="rect">
            <a:avLst/>
          </a:prstGeom>
          <a:noFill/>
        </p:spPr>
        <p:txBody>
          <a:bodyPr wrap="none" rtlCol="0">
            <a:spAutoFit/>
          </a:bodyPr>
          <a:lstStyle/>
          <a:p>
            <a:r>
              <a:rPr lang="en-US" dirty="0"/>
              <a:t>Calculate the overlap matrix between the basis sets</a:t>
            </a:r>
          </a:p>
        </p:txBody>
      </p:sp>
      <p:sp>
        <p:nvSpPr>
          <p:cNvPr id="34" name="文字方塊 33">
            <a:extLst>
              <a:ext uri="{FF2B5EF4-FFF2-40B4-BE49-F238E27FC236}">
                <a16:creationId xmlns:a16="http://schemas.microsoft.com/office/drawing/2014/main" id="{9A2CBCA1-A726-4789-8481-190618F6E4B9}"/>
              </a:ext>
            </a:extLst>
          </p:cNvPr>
          <p:cNvSpPr txBox="1"/>
          <p:nvPr/>
        </p:nvSpPr>
        <p:spPr>
          <a:xfrm>
            <a:off x="7578356" y="4040901"/>
            <a:ext cx="1364476" cy="369332"/>
          </a:xfrm>
          <a:prstGeom prst="rect">
            <a:avLst/>
          </a:prstGeom>
          <a:noFill/>
        </p:spPr>
        <p:txBody>
          <a:bodyPr wrap="none" rtlCol="0">
            <a:spAutoFit/>
          </a:bodyPr>
          <a:lstStyle/>
          <a:p>
            <a:r>
              <a:rPr lang="en-US" dirty="0"/>
              <a:t>Calculate E</a:t>
            </a:r>
          </a:p>
        </p:txBody>
      </p:sp>
    </p:spTree>
    <p:extLst>
      <p:ext uri="{BB962C8B-B14F-4D97-AF65-F5344CB8AC3E}">
        <p14:creationId xmlns:p14="http://schemas.microsoft.com/office/powerpoint/2010/main" val="1710773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3" grpId="0"/>
      <p:bldP spid="16" grpId="0" animBg="1"/>
      <p:bldP spid="18" grpId="0"/>
      <p:bldP spid="22" grpId="0" animBg="1"/>
      <p:bldP spid="38" grpId="0"/>
      <p:bldP spid="3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16</a:t>
            </a:fld>
            <a:endParaRPr lang="zh-TW" altLang="en-US"/>
          </a:p>
        </p:txBody>
      </p:sp>
      <p:pic>
        <p:nvPicPr>
          <p:cNvPr id="9" name="圖片 8">
            <a:extLst>
              <a:ext uri="{FF2B5EF4-FFF2-40B4-BE49-F238E27FC236}">
                <a16:creationId xmlns:a16="http://schemas.microsoft.com/office/drawing/2014/main" id="{85493823-4BBD-4A68-BDCD-1CA553D7C14E}"/>
              </a:ext>
            </a:extLst>
          </p:cNvPr>
          <p:cNvPicPr>
            <a:picLocks noChangeAspect="1"/>
          </p:cNvPicPr>
          <p:nvPr/>
        </p:nvPicPr>
        <p:blipFill>
          <a:blip r:embed="rId2"/>
          <a:stretch>
            <a:fillRect/>
          </a:stretch>
        </p:blipFill>
        <p:spPr>
          <a:xfrm>
            <a:off x="457200" y="907720"/>
            <a:ext cx="5649659" cy="5667287"/>
          </a:xfrm>
          <a:prstGeom prst="rect">
            <a:avLst/>
          </a:prstGeom>
        </p:spPr>
      </p:pic>
      <p:sp>
        <p:nvSpPr>
          <p:cNvPr id="10" name="矩形 9">
            <a:extLst>
              <a:ext uri="{FF2B5EF4-FFF2-40B4-BE49-F238E27FC236}">
                <a16:creationId xmlns:a16="http://schemas.microsoft.com/office/drawing/2014/main" id="{FC90A7BB-0292-4C1B-8CE0-4D1CFD3CF1BF}"/>
              </a:ext>
            </a:extLst>
          </p:cNvPr>
          <p:cNvSpPr/>
          <p:nvPr/>
        </p:nvSpPr>
        <p:spPr>
          <a:xfrm>
            <a:off x="457200" y="907720"/>
            <a:ext cx="5546784" cy="5667287"/>
          </a:xfrm>
          <a:prstGeom prst="rect">
            <a:avLst/>
          </a:prstGeom>
          <a:noFill/>
          <a:ln w="952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直線單箭頭接點 10">
            <a:extLst>
              <a:ext uri="{FF2B5EF4-FFF2-40B4-BE49-F238E27FC236}">
                <a16:creationId xmlns:a16="http://schemas.microsoft.com/office/drawing/2014/main" id="{0A9B24DE-0DC4-45AD-A951-D1A5DDE79361}"/>
              </a:ext>
            </a:extLst>
          </p:cNvPr>
          <p:cNvCxnSpPr>
            <a:cxnSpLocks/>
            <a:stCxn id="12" idx="1"/>
          </p:cNvCxnSpPr>
          <p:nvPr/>
        </p:nvCxnSpPr>
        <p:spPr>
          <a:xfrm flipH="1">
            <a:off x="6106860" y="2106246"/>
            <a:ext cx="315386" cy="9009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文字方塊 11">
            <a:extLst>
              <a:ext uri="{FF2B5EF4-FFF2-40B4-BE49-F238E27FC236}">
                <a16:creationId xmlns:a16="http://schemas.microsoft.com/office/drawing/2014/main" id="{248BDFD5-9647-4CDC-B923-32975BD032E8}"/>
              </a:ext>
            </a:extLst>
          </p:cNvPr>
          <p:cNvSpPr txBox="1"/>
          <p:nvPr/>
        </p:nvSpPr>
        <p:spPr>
          <a:xfrm>
            <a:off x="6422246" y="1783080"/>
            <a:ext cx="2264554" cy="646331"/>
          </a:xfrm>
          <a:prstGeom prst="rect">
            <a:avLst/>
          </a:prstGeom>
          <a:noFill/>
        </p:spPr>
        <p:txBody>
          <a:bodyPr wrap="square" rtlCol="0">
            <a:spAutoFit/>
          </a:bodyPr>
          <a:lstStyle/>
          <a:p>
            <a:r>
              <a:rPr lang="en-US" dirty="0"/>
              <a:t>Make a plot of </a:t>
            </a:r>
          </a:p>
          <a:p>
            <a:r>
              <a:rPr lang="en-US" dirty="0"/>
              <a:t>E vs c</a:t>
            </a:r>
            <a:r>
              <a:rPr lang="en-US" baseline="-25000" dirty="0"/>
              <a:t>1</a:t>
            </a:r>
            <a:r>
              <a:rPr lang="en-US" dirty="0"/>
              <a:t>+c</a:t>
            </a:r>
            <a:r>
              <a:rPr lang="en-US" baseline="-25000" dirty="0"/>
              <a:t>1</a:t>
            </a:r>
            <a:r>
              <a:rPr lang="en-US" dirty="0"/>
              <a:t>*c</a:t>
            </a:r>
            <a:r>
              <a:rPr lang="en-US" baseline="-25000" dirty="0"/>
              <a:t>2</a:t>
            </a:r>
            <a:r>
              <a:rPr lang="en-US" dirty="0"/>
              <a:t>*S</a:t>
            </a:r>
            <a:r>
              <a:rPr lang="en-US" baseline="-25000" dirty="0"/>
              <a:t>12</a:t>
            </a:r>
          </a:p>
        </p:txBody>
      </p:sp>
    </p:spTree>
    <p:extLst>
      <p:ext uri="{BB962C8B-B14F-4D97-AF65-F5344CB8AC3E}">
        <p14:creationId xmlns:p14="http://schemas.microsoft.com/office/powerpoint/2010/main" val="356079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17</a:t>
            </a:fld>
            <a:endParaRPr lang="zh-TW" altLang="en-US"/>
          </a:p>
        </p:txBody>
      </p:sp>
      <p:pic>
        <p:nvPicPr>
          <p:cNvPr id="6" name="圖片 5">
            <a:extLst>
              <a:ext uri="{FF2B5EF4-FFF2-40B4-BE49-F238E27FC236}">
                <a16:creationId xmlns:a16="http://schemas.microsoft.com/office/drawing/2014/main" id="{DDF58E7F-D7AF-4AB1-8EDC-F46B8F25EE56}"/>
              </a:ext>
            </a:extLst>
          </p:cNvPr>
          <p:cNvPicPr>
            <a:picLocks noChangeAspect="1"/>
          </p:cNvPicPr>
          <p:nvPr/>
        </p:nvPicPr>
        <p:blipFill>
          <a:blip r:embed="rId2"/>
          <a:stretch>
            <a:fillRect/>
          </a:stretch>
        </p:blipFill>
        <p:spPr>
          <a:xfrm>
            <a:off x="907351" y="757770"/>
            <a:ext cx="7329297" cy="6100230"/>
          </a:xfrm>
          <a:prstGeom prst="rect">
            <a:avLst/>
          </a:prstGeom>
        </p:spPr>
      </p:pic>
      <p:cxnSp>
        <p:nvCxnSpPr>
          <p:cNvPr id="8" name="直線單箭頭接點 7">
            <a:extLst>
              <a:ext uri="{FF2B5EF4-FFF2-40B4-BE49-F238E27FC236}">
                <a16:creationId xmlns:a16="http://schemas.microsoft.com/office/drawing/2014/main" id="{D34937C1-B680-44FF-A849-3A30F3BCDA06}"/>
              </a:ext>
            </a:extLst>
          </p:cNvPr>
          <p:cNvCxnSpPr>
            <a:cxnSpLocks/>
          </p:cNvCxnSpPr>
          <p:nvPr/>
        </p:nvCxnSpPr>
        <p:spPr>
          <a:xfrm flipH="1">
            <a:off x="2093976" y="1929384"/>
            <a:ext cx="411480" cy="3840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13" name="物件 12">
            <a:extLst>
              <a:ext uri="{FF2B5EF4-FFF2-40B4-BE49-F238E27FC236}">
                <a16:creationId xmlns:a16="http://schemas.microsoft.com/office/drawing/2014/main" id="{45EED4DD-3A49-4482-8D5D-2F0804200D7C}"/>
              </a:ext>
            </a:extLst>
          </p:cNvPr>
          <p:cNvGraphicFramePr>
            <a:graphicFrameLocks noChangeAspect="1"/>
          </p:cNvGraphicFramePr>
          <p:nvPr>
            <p:extLst>
              <p:ext uri="{D42A27DB-BD31-4B8C-83A1-F6EECF244321}">
                <p14:modId xmlns:p14="http://schemas.microsoft.com/office/powerpoint/2010/main" val="2919346085"/>
              </p:ext>
            </p:extLst>
          </p:nvPr>
        </p:nvGraphicFramePr>
        <p:xfrm>
          <a:off x="2439797" y="1152710"/>
          <a:ext cx="1089787" cy="968698"/>
        </p:xfrm>
        <a:graphic>
          <a:graphicData uri="http://schemas.openxmlformats.org/presentationml/2006/ole">
            <mc:AlternateContent xmlns:mc="http://schemas.openxmlformats.org/markup-compatibility/2006">
              <mc:Choice xmlns:v="urn:schemas-microsoft-com:vml" Requires="v">
                <p:oleObj name="CS ChemDraw Drawing" r:id="rId3" imgW="385059" imgH="342594" progId="ChemDraw.Document.6.0">
                  <p:embed/>
                </p:oleObj>
              </mc:Choice>
              <mc:Fallback>
                <p:oleObj name="CS ChemDraw Drawing" r:id="rId3" imgW="385059" imgH="342594" progId="ChemDraw.Document.6.0">
                  <p:embed/>
                  <p:pic>
                    <p:nvPicPr>
                      <p:cNvPr id="0" name=""/>
                      <p:cNvPicPr/>
                      <p:nvPr/>
                    </p:nvPicPr>
                    <p:blipFill>
                      <a:blip r:embed="rId4"/>
                      <a:stretch>
                        <a:fillRect/>
                      </a:stretch>
                    </p:blipFill>
                    <p:spPr>
                      <a:xfrm>
                        <a:off x="2439797" y="1152710"/>
                        <a:ext cx="1089787" cy="968698"/>
                      </a:xfrm>
                      <a:prstGeom prst="rect">
                        <a:avLst/>
                      </a:prstGeom>
                    </p:spPr>
                  </p:pic>
                </p:oleObj>
              </mc:Fallback>
            </mc:AlternateContent>
          </a:graphicData>
        </a:graphic>
      </p:graphicFrame>
      <p:cxnSp>
        <p:nvCxnSpPr>
          <p:cNvPr id="15" name="直線單箭頭接點 14">
            <a:extLst>
              <a:ext uri="{FF2B5EF4-FFF2-40B4-BE49-F238E27FC236}">
                <a16:creationId xmlns:a16="http://schemas.microsoft.com/office/drawing/2014/main" id="{9C304CC4-AAE3-4E98-9777-CD44E7E99634}"/>
              </a:ext>
            </a:extLst>
          </p:cNvPr>
          <p:cNvCxnSpPr>
            <a:cxnSpLocks/>
          </p:cNvCxnSpPr>
          <p:nvPr/>
        </p:nvCxnSpPr>
        <p:spPr>
          <a:xfrm>
            <a:off x="7522813" y="2057400"/>
            <a:ext cx="258731" cy="2560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18" name="物件 17">
            <a:extLst>
              <a:ext uri="{FF2B5EF4-FFF2-40B4-BE49-F238E27FC236}">
                <a16:creationId xmlns:a16="http://schemas.microsoft.com/office/drawing/2014/main" id="{06734BE5-547B-44A5-9918-7365D9389212}"/>
              </a:ext>
            </a:extLst>
          </p:cNvPr>
          <p:cNvGraphicFramePr>
            <a:graphicFrameLocks noChangeAspect="1"/>
          </p:cNvGraphicFramePr>
          <p:nvPr>
            <p:extLst>
              <p:ext uri="{D42A27DB-BD31-4B8C-83A1-F6EECF244321}">
                <p14:modId xmlns:p14="http://schemas.microsoft.com/office/powerpoint/2010/main" val="3147911209"/>
              </p:ext>
            </p:extLst>
          </p:nvPr>
        </p:nvGraphicFramePr>
        <p:xfrm>
          <a:off x="6491414" y="1142816"/>
          <a:ext cx="1117219" cy="988486"/>
        </p:xfrm>
        <a:graphic>
          <a:graphicData uri="http://schemas.openxmlformats.org/presentationml/2006/ole">
            <mc:AlternateContent xmlns:mc="http://schemas.openxmlformats.org/markup-compatibility/2006">
              <mc:Choice xmlns:v="urn:schemas-microsoft-com:vml" Requires="v">
                <p:oleObj name="CS ChemDraw Drawing" r:id="rId5" imgW="385365" imgH="341063" progId="ChemDraw.Document.6.0">
                  <p:embed/>
                </p:oleObj>
              </mc:Choice>
              <mc:Fallback>
                <p:oleObj name="CS ChemDraw Drawing" r:id="rId5" imgW="385365" imgH="341063" progId="ChemDraw.Document.6.0">
                  <p:embed/>
                  <p:pic>
                    <p:nvPicPr>
                      <p:cNvPr id="0" name=""/>
                      <p:cNvPicPr/>
                      <p:nvPr/>
                    </p:nvPicPr>
                    <p:blipFill>
                      <a:blip r:embed="rId6"/>
                      <a:stretch>
                        <a:fillRect/>
                      </a:stretch>
                    </p:blipFill>
                    <p:spPr>
                      <a:xfrm>
                        <a:off x="6491414" y="1142816"/>
                        <a:ext cx="1117219" cy="988486"/>
                      </a:xfrm>
                      <a:prstGeom prst="rect">
                        <a:avLst/>
                      </a:prstGeom>
                    </p:spPr>
                  </p:pic>
                </p:oleObj>
              </mc:Fallback>
            </mc:AlternateContent>
          </a:graphicData>
        </a:graphic>
      </p:graphicFrame>
      <p:graphicFrame>
        <p:nvGraphicFramePr>
          <p:cNvPr id="23" name="物件 22">
            <a:extLst>
              <a:ext uri="{FF2B5EF4-FFF2-40B4-BE49-F238E27FC236}">
                <a16:creationId xmlns:a16="http://schemas.microsoft.com/office/drawing/2014/main" id="{A06719D2-66DD-4809-84C8-31FEE577C8C4}"/>
              </a:ext>
            </a:extLst>
          </p:cNvPr>
          <p:cNvGraphicFramePr>
            <a:graphicFrameLocks noChangeAspect="1"/>
          </p:cNvGraphicFramePr>
          <p:nvPr>
            <p:extLst>
              <p:ext uri="{D42A27DB-BD31-4B8C-83A1-F6EECF244321}">
                <p14:modId xmlns:p14="http://schemas.microsoft.com/office/powerpoint/2010/main" val="1005154098"/>
              </p:ext>
            </p:extLst>
          </p:nvPr>
        </p:nvGraphicFramePr>
        <p:xfrm>
          <a:off x="4253548" y="3429000"/>
          <a:ext cx="1296860" cy="1073892"/>
        </p:xfrm>
        <a:graphic>
          <a:graphicData uri="http://schemas.openxmlformats.org/presentationml/2006/ole">
            <mc:AlternateContent xmlns:mc="http://schemas.openxmlformats.org/markup-compatibility/2006">
              <mc:Choice xmlns:v="urn:schemas-microsoft-com:vml" Requires="v">
                <p:oleObj name="CS ChemDraw Drawing" r:id="rId7" imgW="452452" imgH="374435" progId="ChemDraw.Document.6.0">
                  <p:embed/>
                </p:oleObj>
              </mc:Choice>
              <mc:Fallback>
                <p:oleObj name="CS ChemDraw Drawing" r:id="rId7" imgW="452452" imgH="374435" progId="ChemDraw.Document.6.0">
                  <p:embed/>
                  <p:pic>
                    <p:nvPicPr>
                      <p:cNvPr id="0" name=""/>
                      <p:cNvPicPr/>
                      <p:nvPr/>
                    </p:nvPicPr>
                    <p:blipFill>
                      <a:blip r:embed="rId8"/>
                      <a:stretch>
                        <a:fillRect/>
                      </a:stretch>
                    </p:blipFill>
                    <p:spPr>
                      <a:xfrm>
                        <a:off x="4253548" y="3429000"/>
                        <a:ext cx="1296860" cy="1073892"/>
                      </a:xfrm>
                      <a:prstGeom prst="rect">
                        <a:avLst/>
                      </a:prstGeom>
                    </p:spPr>
                  </p:pic>
                </p:oleObj>
              </mc:Fallback>
            </mc:AlternateContent>
          </a:graphicData>
        </a:graphic>
      </p:graphicFrame>
      <p:cxnSp>
        <p:nvCxnSpPr>
          <p:cNvPr id="24" name="直線單箭頭接點 23">
            <a:extLst>
              <a:ext uri="{FF2B5EF4-FFF2-40B4-BE49-F238E27FC236}">
                <a16:creationId xmlns:a16="http://schemas.microsoft.com/office/drawing/2014/main" id="{AB0EA44F-B31D-41C7-9E9C-CEDCA3A7F712}"/>
              </a:ext>
            </a:extLst>
          </p:cNvPr>
          <p:cNvCxnSpPr>
            <a:cxnSpLocks/>
          </p:cNvCxnSpPr>
          <p:nvPr/>
        </p:nvCxnSpPr>
        <p:spPr>
          <a:xfrm>
            <a:off x="4901978" y="4502892"/>
            <a:ext cx="0" cy="6055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54846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a:xfrm>
            <a:off x="457200" y="879893"/>
            <a:ext cx="8339328" cy="5408763"/>
          </a:xfrm>
        </p:spPr>
        <p:txBody>
          <a:bodyPr/>
          <a:lstStyle/>
          <a:p>
            <a:pPr marL="457200" indent="-457200">
              <a:buFont typeface="+mj-lt"/>
              <a:buAutoNum type="arabicPeriod"/>
            </a:pPr>
            <a:r>
              <a:rPr lang="en-US" dirty="0"/>
              <a:t>Navigate through </a:t>
            </a:r>
            <a:r>
              <a:rPr lang="en-US" dirty="0" err="1"/>
              <a:t>CompChem</a:t>
            </a:r>
            <a:r>
              <a:rPr lang="en-US" dirty="0"/>
              <a:t>/Practice/Week1/Exercise1</a:t>
            </a:r>
          </a:p>
          <a:p>
            <a:pPr marL="457200" indent="-457200">
              <a:buFont typeface="+mj-lt"/>
              <a:buAutoNum type="arabicPeriod"/>
            </a:pPr>
            <a:r>
              <a:rPr lang="en-US" dirty="0"/>
              <a:t>Open </a:t>
            </a:r>
            <a:r>
              <a:rPr lang="en-US" dirty="0" err="1"/>
              <a:t>geom.ipynb</a:t>
            </a:r>
            <a:endParaRPr lang="en-US" dirty="0"/>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18</a:t>
            </a:fld>
            <a:endParaRPr lang="zh-TW" altLang="en-US"/>
          </a:p>
        </p:txBody>
      </p:sp>
    </p:spTree>
    <p:extLst>
      <p:ext uri="{BB962C8B-B14F-4D97-AF65-F5344CB8AC3E}">
        <p14:creationId xmlns:p14="http://schemas.microsoft.com/office/powerpoint/2010/main" val="4028081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19</a:t>
            </a:fld>
            <a:endParaRPr lang="zh-TW" altLang="en-US"/>
          </a:p>
        </p:txBody>
      </p:sp>
      <p:pic>
        <p:nvPicPr>
          <p:cNvPr id="5" name="圖片 4">
            <a:extLst>
              <a:ext uri="{FF2B5EF4-FFF2-40B4-BE49-F238E27FC236}">
                <a16:creationId xmlns:a16="http://schemas.microsoft.com/office/drawing/2014/main" id="{DEB6C7EF-405E-4550-95D6-9D39FE7958C1}"/>
              </a:ext>
            </a:extLst>
          </p:cNvPr>
          <p:cNvPicPr>
            <a:picLocks noChangeAspect="1"/>
          </p:cNvPicPr>
          <p:nvPr/>
        </p:nvPicPr>
        <p:blipFill>
          <a:blip r:embed="rId2"/>
          <a:stretch>
            <a:fillRect/>
          </a:stretch>
        </p:blipFill>
        <p:spPr>
          <a:xfrm>
            <a:off x="730186" y="852486"/>
            <a:ext cx="7683627" cy="5548314"/>
          </a:xfrm>
          <a:prstGeom prst="rect">
            <a:avLst/>
          </a:prstGeom>
        </p:spPr>
      </p:pic>
    </p:spTree>
    <p:extLst>
      <p:ext uri="{BB962C8B-B14F-4D97-AF65-F5344CB8AC3E}">
        <p14:creationId xmlns:p14="http://schemas.microsoft.com/office/powerpoint/2010/main" val="904889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71835-382F-4677-F5CA-998C07FAB498}"/>
              </a:ext>
            </a:extLst>
          </p:cNvPr>
          <p:cNvSpPr>
            <a:spLocks noGrp="1"/>
          </p:cNvSpPr>
          <p:nvPr>
            <p:ph type="title"/>
          </p:nvPr>
        </p:nvSpPr>
        <p:spPr/>
        <p:txBody>
          <a:bodyPr/>
          <a:lstStyle/>
          <a:p>
            <a:r>
              <a:rPr lang="en-US" dirty="0"/>
              <a:t>Suggested reading</a:t>
            </a:r>
          </a:p>
        </p:txBody>
      </p:sp>
      <p:sp>
        <p:nvSpPr>
          <p:cNvPr id="3" name="Content Placeholder 2">
            <a:extLst>
              <a:ext uri="{FF2B5EF4-FFF2-40B4-BE49-F238E27FC236}">
                <a16:creationId xmlns:a16="http://schemas.microsoft.com/office/drawing/2014/main" id="{CD0A2716-0D24-092A-E39D-1943E30535B0}"/>
              </a:ext>
            </a:extLst>
          </p:cNvPr>
          <p:cNvSpPr>
            <a:spLocks noGrp="1"/>
          </p:cNvSpPr>
          <p:nvPr>
            <p:ph idx="1"/>
          </p:nvPr>
        </p:nvSpPr>
        <p:spPr/>
        <p:txBody>
          <a:bodyPr>
            <a:normAutofit/>
          </a:bodyPr>
          <a:lstStyle/>
          <a:p>
            <a:pPr marL="0" indent="0">
              <a:buNone/>
            </a:pPr>
            <a:r>
              <a:rPr lang="en-US" dirty="0">
                <a:solidFill>
                  <a:srgbClr val="000000"/>
                </a:solidFill>
                <a:effectLst/>
                <a:ea typeface="Times New Roman" panose="02020603050405020304" pitchFamily="18" charset="0"/>
              </a:rPr>
              <a:t>Chapter 2 and 3 in Szabo, A.; </a:t>
            </a:r>
            <a:r>
              <a:rPr lang="en-US" dirty="0" err="1">
                <a:solidFill>
                  <a:srgbClr val="000000"/>
                </a:solidFill>
                <a:effectLst/>
                <a:ea typeface="Times New Roman" panose="02020603050405020304" pitchFamily="18" charset="0"/>
              </a:rPr>
              <a:t>Ostlund</a:t>
            </a:r>
            <a:r>
              <a:rPr lang="en-US" dirty="0">
                <a:solidFill>
                  <a:srgbClr val="000000"/>
                </a:solidFill>
                <a:effectLst/>
                <a:ea typeface="Times New Roman" panose="02020603050405020304" pitchFamily="18" charset="0"/>
              </a:rPr>
              <a:t>, N. S. </a:t>
            </a:r>
            <a:r>
              <a:rPr lang="en-US" b="1" dirty="0">
                <a:solidFill>
                  <a:srgbClr val="000000"/>
                </a:solidFill>
                <a:effectLst/>
                <a:ea typeface="Times New Roman" panose="02020603050405020304" pitchFamily="18" charset="0"/>
              </a:rPr>
              <a:t>Modern Quantum Chemistry: Introduction to Advanced Electronic Structure Theory</a:t>
            </a:r>
            <a:r>
              <a:rPr lang="en-US" dirty="0">
                <a:solidFill>
                  <a:srgbClr val="000000"/>
                </a:solidFill>
                <a:effectLst/>
                <a:ea typeface="Times New Roman" panose="02020603050405020304" pitchFamily="18" charset="0"/>
              </a:rPr>
              <a:t>; Courier Corporation, 2012.</a:t>
            </a:r>
            <a:endParaRPr lang="en-US" dirty="0">
              <a:effectLst/>
              <a:ea typeface="SimSun" panose="02010600030101010101" pitchFamily="2" charset="-122"/>
            </a:endParaRPr>
          </a:p>
          <a:p>
            <a:endParaRPr lang="en-US" dirty="0"/>
          </a:p>
        </p:txBody>
      </p:sp>
      <p:sp>
        <p:nvSpPr>
          <p:cNvPr id="4" name="Slide Number Placeholder 3">
            <a:extLst>
              <a:ext uri="{FF2B5EF4-FFF2-40B4-BE49-F238E27FC236}">
                <a16:creationId xmlns:a16="http://schemas.microsoft.com/office/drawing/2014/main" id="{537C9141-92B4-F88E-8353-69DCFF6C9269}"/>
              </a:ext>
            </a:extLst>
          </p:cNvPr>
          <p:cNvSpPr>
            <a:spLocks noGrp="1"/>
          </p:cNvSpPr>
          <p:nvPr>
            <p:ph type="sldNum" sz="quarter" idx="12"/>
          </p:nvPr>
        </p:nvSpPr>
        <p:spPr/>
        <p:txBody>
          <a:bodyPr/>
          <a:lstStyle/>
          <a:p>
            <a:fld id="{E1EB6482-E8AD-494A-B82D-562298BE05A7}" type="slidenum">
              <a:rPr lang="zh-TW" altLang="en-US" smtClean="0"/>
              <a:pPr/>
              <a:t>2</a:t>
            </a:fld>
            <a:endParaRPr lang="zh-TW" altLang="en-US"/>
          </a:p>
        </p:txBody>
      </p:sp>
    </p:spTree>
    <p:extLst>
      <p:ext uri="{BB962C8B-B14F-4D97-AF65-F5344CB8AC3E}">
        <p14:creationId xmlns:p14="http://schemas.microsoft.com/office/powerpoint/2010/main" val="2463386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20</a:t>
            </a:fld>
            <a:endParaRPr lang="zh-TW" altLang="en-US"/>
          </a:p>
        </p:txBody>
      </p:sp>
      <p:pic>
        <p:nvPicPr>
          <p:cNvPr id="3" name="圖片 2">
            <a:extLst>
              <a:ext uri="{FF2B5EF4-FFF2-40B4-BE49-F238E27FC236}">
                <a16:creationId xmlns:a16="http://schemas.microsoft.com/office/drawing/2014/main" id="{377C94E3-15AD-48BD-A7F2-12514BBEFDB8}"/>
              </a:ext>
            </a:extLst>
          </p:cNvPr>
          <p:cNvPicPr>
            <a:picLocks noChangeAspect="1"/>
          </p:cNvPicPr>
          <p:nvPr/>
        </p:nvPicPr>
        <p:blipFill rotWithShape="1">
          <a:blip r:embed="rId2"/>
          <a:srcRect t="368"/>
          <a:stretch/>
        </p:blipFill>
        <p:spPr>
          <a:xfrm>
            <a:off x="787628" y="859915"/>
            <a:ext cx="7568743" cy="5540885"/>
          </a:xfrm>
          <a:prstGeom prst="rect">
            <a:avLst/>
          </a:prstGeom>
        </p:spPr>
      </p:pic>
    </p:spTree>
    <p:extLst>
      <p:ext uri="{BB962C8B-B14F-4D97-AF65-F5344CB8AC3E}">
        <p14:creationId xmlns:p14="http://schemas.microsoft.com/office/powerpoint/2010/main" val="19136927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21</a:t>
            </a:fld>
            <a:endParaRPr lang="zh-TW" altLang="en-US"/>
          </a:p>
        </p:txBody>
      </p:sp>
      <p:pic>
        <p:nvPicPr>
          <p:cNvPr id="5" name="圖片 4">
            <a:extLst>
              <a:ext uri="{FF2B5EF4-FFF2-40B4-BE49-F238E27FC236}">
                <a16:creationId xmlns:a16="http://schemas.microsoft.com/office/drawing/2014/main" id="{03A0A17E-FBD5-49CB-B4C6-CCECEEA36794}"/>
              </a:ext>
            </a:extLst>
          </p:cNvPr>
          <p:cNvPicPr>
            <a:picLocks noChangeAspect="1"/>
          </p:cNvPicPr>
          <p:nvPr/>
        </p:nvPicPr>
        <p:blipFill>
          <a:blip r:embed="rId2"/>
          <a:stretch>
            <a:fillRect/>
          </a:stretch>
        </p:blipFill>
        <p:spPr>
          <a:xfrm>
            <a:off x="574014" y="881788"/>
            <a:ext cx="7995972" cy="5094424"/>
          </a:xfrm>
          <a:prstGeom prst="rect">
            <a:avLst/>
          </a:prstGeom>
        </p:spPr>
      </p:pic>
    </p:spTree>
    <p:extLst>
      <p:ext uri="{BB962C8B-B14F-4D97-AF65-F5344CB8AC3E}">
        <p14:creationId xmlns:p14="http://schemas.microsoft.com/office/powerpoint/2010/main" val="12528588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a:xfrm>
            <a:off x="3171639" y="0"/>
            <a:ext cx="5546784" cy="651600"/>
          </a:xfrm>
        </p:spPr>
        <p:txBody>
          <a:bodyPr/>
          <a:lstStyle/>
          <a:p>
            <a:r>
              <a:rPr lang="en-US" dirty="0"/>
              <a:t>Interactive</a:t>
            </a:r>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22</a:t>
            </a:fld>
            <a:endParaRPr lang="zh-TW" altLang="en-US"/>
          </a:p>
        </p:txBody>
      </p:sp>
      <p:pic>
        <p:nvPicPr>
          <p:cNvPr id="3" name="圖片 2">
            <a:extLst>
              <a:ext uri="{FF2B5EF4-FFF2-40B4-BE49-F238E27FC236}">
                <a16:creationId xmlns:a16="http://schemas.microsoft.com/office/drawing/2014/main" id="{6CA4CAEF-B719-401A-8D51-F7BCC8125EB5}"/>
              </a:ext>
            </a:extLst>
          </p:cNvPr>
          <p:cNvPicPr>
            <a:picLocks noChangeAspect="1"/>
          </p:cNvPicPr>
          <p:nvPr/>
        </p:nvPicPr>
        <p:blipFill rotWithShape="1">
          <a:blip r:embed="rId2"/>
          <a:srcRect t="24182"/>
          <a:stretch/>
        </p:blipFill>
        <p:spPr>
          <a:xfrm>
            <a:off x="1733730" y="912763"/>
            <a:ext cx="5676540" cy="4202698"/>
          </a:xfrm>
          <a:prstGeom prst="rect">
            <a:avLst/>
          </a:prstGeom>
        </p:spPr>
      </p:pic>
      <p:cxnSp>
        <p:nvCxnSpPr>
          <p:cNvPr id="6" name="直線單箭頭接點 5">
            <a:extLst>
              <a:ext uri="{FF2B5EF4-FFF2-40B4-BE49-F238E27FC236}">
                <a16:creationId xmlns:a16="http://schemas.microsoft.com/office/drawing/2014/main" id="{1633FC91-89B6-4A04-A559-022C569DAB1A}"/>
              </a:ext>
            </a:extLst>
          </p:cNvPr>
          <p:cNvCxnSpPr>
            <a:cxnSpLocks/>
          </p:cNvCxnSpPr>
          <p:nvPr/>
        </p:nvCxnSpPr>
        <p:spPr>
          <a:xfrm flipV="1">
            <a:off x="1789816" y="2775871"/>
            <a:ext cx="987476" cy="3375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7" name="物件 6">
            <a:extLst>
              <a:ext uri="{FF2B5EF4-FFF2-40B4-BE49-F238E27FC236}">
                <a16:creationId xmlns:a16="http://schemas.microsoft.com/office/drawing/2014/main" id="{FC12CBA7-20BB-4213-91BC-067A74DD6378}"/>
              </a:ext>
            </a:extLst>
          </p:cNvPr>
          <p:cNvGraphicFramePr>
            <a:graphicFrameLocks noChangeAspect="1"/>
          </p:cNvGraphicFramePr>
          <p:nvPr>
            <p:extLst>
              <p:ext uri="{D42A27DB-BD31-4B8C-83A1-F6EECF244321}">
                <p14:modId xmlns:p14="http://schemas.microsoft.com/office/powerpoint/2010/main" val="1773078308"/>
              </p:ext>
            </p:extLst>
          </p:nvPr>
        </p:nvGraphicFramePr>
        <p:xfrm>
          <a:off x="559540" y="2460302"/>
          <a:ext cx="1089787" cy="968698"/>
        </p:xfrm>
        <a:graphic>
          <a:graphicData uri="http://schemas.openxmlformats.org/presentationml/2006/ole">
            <mc:AlternateContent xmlns:mc="http://schemas.openxmlformats.org/markup-compatibility/2006">
              <mc:Choice xmlns:v="urn:schemas-microsoft-com:vml" Requires="v">
                <p:oleObj name="CS ChemDraw Drawing" r:id="rId3" imgW="385059" imgH="342594" progId="ChemDraw.Document.6.0">
                  <p:embed/>
                </p:oleObj>
              </mc:Choice>
              <mc:Fallback>
                <p:oleObj name="CS ChemDraw Drawing" r:id="rId3" imgW="385059" imgH="342594" progId="ChemDraw.Document.6.0">
                  <p:embed/>
                  <p:pic>
                    <p:nvPicPr>
                      <p:cNvPr id="13" name="物件 12">
                        <a:extLst>
                          <a:ext uri="{FF2B5EF4-FFF2-40B4-BE49-F238E27FC236}">
                            <a16:creationId xmlns:a16="http://schemas.microsoft.com/office/drawing/2014/main" id="{45EED4DD-3A49-4482-8D5D-2F0804200D7C}"/>
                          </a:ext>
                        </a:extLst>
                      </p:cNvPr>
                      <p:cNvPicPr/>
                      <p:nvPr/>
                    </p:nvPicPr>
                    <p:blipFill>
                      <a:blip r:embed="rId4"/>
                      <a:stretch>
                        <a:fillRect/>
                      </a:stretch>
                    </p:blipFill>
                    <p:spPr>
                      <a:xfrm>
                        <a:off x="559540" y="2460302"/>
                        <a:ext cx="1089787" cy="968698"/>
                      </a:xfrm>
                      <a:prstGeom prst="rect">
                        <a:avLst/>
                      </a:prstGeom>
                    </p:spPr>
                  </p:pic>
                </p:oleObj>
              </mc:Fallback>
            </mc:AlternateContent>
          </a:graphicData>
        </a:graphic>
      </p:graphicFrame>
      <p:cxnSp>
        <p:nvCxnSpPr>
          <p:cNvPr id="8" name="直線單箭頭接點 7">
            <a:extLst>
              <a:ext uri="{FF2B5EF4-FFF2-40B4-BE49-F238E27FC236}">
                <a16:creationId xmlns:a16="http://schemas.microsoft.com/office/drawing/2014/main" id="{197EE19C-50EF-4C8C-8884-D7FECB4156BE}"/>
              </a:ext>
            </a:extLst>
          </p:cNvPr>
          <p:cNvCxnSpPr>
            <a:cxnSpLocks/>
          </p:cNvCxnSpPr>
          <p:nvPr/>
        </p:nvCxnSpPr>
        <p:spPr>
          <a:xfrm flipV="1">
            <a:off x="2566467" y="3429000"/>
            <a:ext cx="1210345" cy="17580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9" name="物件 8">
            <a:extLst>
              <a:ext uri="{FF2B5EF4-FFF2-40B4-BE49-F238E27FC236}">
                <a16:creationId xmlns:a16="http://schemas.microsoft.com/office/drawing/2014/main" id="{F8ED7DEF-27EA-4E63-8D6A-7F24FD556E3E}"/>
              </a:ext>
            </a:extLst>
          </p:cNvPr>
          <p:cNvGraphicFramePr>
            <a:graphicFrameLocks noChangeAspect="1"/>
          </p:cNvGraphicFramePr>
          <p:nvPr>
            <p:extLst>
              <p:ext uri="{D42A27DB-BD31-4B8C-83A1-F6EECF244321}">
                <p14:modId xmlns:p14="http://schemas.microsoft.com/office/powerpoint/2010/main" val="968027221"/>
              </p:ext>
            </p:extLst>
          </p:nvPr>
        </p:nvGraphicFramePr>
        <p:xfrm>
          <a:off x="1285206" y="4797865"/>
          <a:ext cx="1117219" cy="988486"/>
        </p:xfrm>
        <a:graphic>
          <a:graphicData uri="http://schemas.openxmlformats.org/presentationml/2006/ole">
            <mc:AlternateContent xmlns:mc="http://schemas.openxmlformats.org/markup-compatibility/2006">
              <mc:Choice xmlns:v="urn:schemas-microsoft-com:vml" Requires="v">
                <p:oleObj name="CS ChemDraw Drawing" r:id="rId5" imgW="385365" imgH="341063" progId="ChemDraw.Document.6.0">
                  <p:embed/>
                </p:oleObj>
              </mc:Choice>
              <mc:Fallback>
                <p:oleObj name="CS ChemDraw Drawing" r:id="rId5" imgW="385365" imgH="341063" progId="ChemDraw.Document.6.0">
                  <p:embed/>
                  <p:pic>
                    <p:nvPicPr>
                      <p:cNvPr id="18" name="物件 17">
                        <a:extLst>
                          <a:ext uri="{FF2B5EF4-FFF2-40B4-BE49-F238E27FC236}">
                            <a16:creationId xmlns:a16="http://schemas.microsoft.com/office/drawing/2014/main" id="{06734BE5-547B-44A5-9918-7365D9389212}"/>
                          </a:ext>
                        </a:extLst>
                      </p:cNvPr>
                      <p:cNvPicPr/>
                      <p:nvPr/>
                    </p:nvPicPr>
                    <p:blipFill>
                      <a:blip r:embed="rId6"/>
                      <a:stretch>
                        <a:fillRect/>
                      </a:stretch>
                    </p:blipFill>
                    <p:spPr>
                      <a:xfrm>
                        <a:off x="1285206" y="4797865"/>
                        <a:ext cx="1117219" cy="988486"/>
                      </a:xfrm>
                      <a:prstGeom prst="rect">
                        <a:avLst/>
                      </a:prstGeom>
                    </p:spPr>
                  </p:pic>
                </p:oleObj>
              </mc:Fallback>
            </mc:AlternateContent>
          </a:graphicData>
        </a:graphic>
      </p:graphicFrame>
      <p:graphicFrame>
        <p:nvGraphicFramePr>
          <p:cNvPr id="10" name="物件 9">
            <a:extLst>
              <a:ext uri="{FF2B5EF4-FFF2-40B4-BE49-F238E27FC236}">
                <a16:creationId xmlns:a16="http://schemas.microsoft.com/office/drawing/2014/main" id="{17B56515-FEC8-404C-8D66-FE8C6D2EE988}"/>
              </a:ext>
            </a:extLst>
          </p:cNvPr>
          <p:cNvGraphicFramePr>
            <a:graphicFrameLocks noChangeAspect="1"/>
          </p:cNvGraphicFramePr>
          <p:nvPr>
            <p:extLst>
              <p:ext uri="{D42A27DB-BD31-4B8C-83A1-F6EECF244321}">
                <p14:modId xmlns:p14="http://schemas.microsoft.com/office/powerpoint/2010/main" val="998618709"/>
              </p:ext>
            </p:extLst>
          </p:nvPr>
        </p:nvGraphicFramePr>
        <p:xfrm>
          <a:off x="492956" y="3662408"/>
          <a:ext cx="1296860" cy="1073892"/>
        </p:xfrm>
        <a:graphic>
          <a:graphicData uri="http://schemas.openxmlformats.org/presentationml/2006/ole">
            <mc:AlternateContent xmlns:mc="http://schemas.openxmlformats.org/markup-compatibility/2006">
              <mc:Choice xmlns:v="urn:schemas-microsoft-com:vml" Requires="v">
                <p:oleObj name="CS ChemDraw Drawing" r:id="rId7" imgW="452452" imgH="374435" progId="ChemDraw.Document.6.0">
                  <p:embed/>
                </p:oleObj>
              </mc:Choice>
              <mc:Fallback>
                <p:oleObj name="CS ChemDraw Drawing" r:id="rId7" imgW="452452" imgH="374435" progId="ChemDraw.Document.6.0">
                  <p:embed/>
                  <p:pic>
                    <p:nvPicPr>
                      <p:cNvPr id="23" name="物件 22">
                        <a:extLst>
                          <a:ext uri="{FF2B5EF4-FFF2-40B4-BE49-F238E27FC236}">
                            <a16:creationId xmlns:a16="http://schemas.microsoft.com/office/drawing/2014/main" id="{A06719D2-66DD-4809-84C8-31FEE577C8C4}"/>
                          </a:ext>
                        </a:extLst>
                      </p:cNvPr>
                      <p:cNvPicPr/>
                      <p:nvPr/>
                    </p:nvPicPr>
                    <p:blipFill>
                      <a:blip r:embed="rId8"/>
                      <a:stretch>
                        <a:fillRect/>
                      </a:stretch>
                    </p:blipFill>
                    <p:spPr>
                      <a:xfrm>
                        <a:off x="492956" y="3662408"/>
                        <a:ext cx="1296860" cy="1073892"/>
                      </a:xfrm>
                      <a:prstGeom prst="rect">
                        <a:avLst/>
                      </a:prstGeom>
                    </p:spPr>
                  </p:pic>
                </p:oleObj>
              </mc:Fallback>
            </mc:AlternateContent>
          </a:graphicData>
        </a:graphic>
      </p:graphicFrame>
      <p:cxnSp>
        <p:nvCxnSpPr>
          <p:cNvPr id="11" name="直線單箭頭接點 10">
            <a:extLst>
              <a:ext uri="{FF2B5EF4-FFF2-40B4-BE49-F238E27FC236}">
                <a16:creationId xmlns:a16="http://schemas.microsoft.com/office/drawing/2014/main" id="{FDB7D73B-962E-464A-A50D-1414038F1AAE}"/>
              </a:ext>
            </a:extLst>
          </p:cNvPr>
          <p:cNvCxnSpPr>
            <a:cxnSpLocks/>
          </p:cNvCxnSpPr>
          <p:nvPr/>
        </p:nvCxnSpPr>
        <p:spPr>
          <a:xfrm flipV="1">
            <a:off x="1843815" y="3731778"/>
            <a:ext cx="1505988" cy="576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直線單箭頭接點 19">
            <a:extLst>
              <a:ext uri="{FF2B5EF4-FFF2-40B4-BE49-F238E27FC236}">
                <a16:creationId xmlns:a16="http://schemas.microsoft.com/office/drawing/2014/main" id="{34E47A9F-3B70-43B2-8425-0F9E78E042D6}"/>
              </a:ext>
            </a:extLst>
          </p:cNvPr>
          <p:cNvCxnSpPr>
            <a:cxnSpLocks/>
          </p:cNvCxnSpPr>
          <p:nvPr/>
        </p:nvCxnSpPr>
        <p:spPr>
          <a:xfrm flipH="1" flipV="1">
            <a:off x="6811622" y="1501697"/>
            <a:ext cx="411370" cy="3215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直線單箭頭接點 21">
            <a:extLst>
              <a:ext uri="{FF2B5EF4-FFF2-40B4-BE49-F238E27FC236}">
                <a16:creationId xmlns:a16="http://schemas.microsoft.com/office/drawing/2014/main" id="{CB982C0E-A30D-4CA2-8017-D06ED3EF889A}"/>
              </a:ext>
            </a:extLst>
          </p:cNvPr>
          <p:cNvCxnSpPr>
            <a:cxnSpLocks/>
          </p:cNvCxnSpPr>
          <p:nvPr/>
        </p:nvCxnSpPr>
        <p:spPr>
          <a:xfrm>
            <a:off x="5194407" y="1050647"/>
            <a:ext cx="84524" cy="3906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27" name="物件 26">
            <a:extLst>
              <a:ext uri="{FF2B5EF4-FFF2-40B4-BE49-F238E27FC236}">
                <a16:creationId xmlns:a16="http://schemas.microsoft.com/office/drawing/2014/main" id="{EFDB9CBB-5AB6-483F-8A43-E5A490F69971}"/>
              </a:ext>
            </a:extLst>
          </p:cNvPr>
          <p:cNvGraphicFramePr>
            <a:graphicFrameLocks noChangeAspect="1"/>
          </p:cNvGraphicFramePr>
          <p:nvPr>
            <p:extLst>
              <p:ext uri="{D42A27DB-BD31-4B8C-83A1-F6EECF244321}">
                <p14:modId xmlns:p14="http://schemas.microsoft.com/office/powerpoint/2010/main" val="2397312137"/>
              </p:ext>
            </p:extLst>
          </p:nvPr>
        </p:nvGraphicFramePr>
        <p:xfrm>
          <a:off x="5114888" y="2912393"/>
          <a:ext cx="2098901" cy="686067"/>
        </p:xfrm>
        <a:graphic>
          <a:graphicData uri="http://schemas.openxmlformats.org/presentationml/2006/ole">
            <mc:AlternateContent xmlns:mc="http://schemas.openxmlformats.org/markup-compatibility/2006">
              <mc:Choice xmlns:v="urn:schemas-microsoft-com:vml" Requires="v">
                <p:oleObj name="CS ChemDraw Drawing" r:id="rId9" imgW="1145680" imgH="374435" progId="ChemDraw.Document.6.0">
                  <p:embed/>
                </p:oleObj>
              </mc:Choice>
              <mc:Fallback>
                <p:oleObj name="CS ChemDraw Drawing" r:id="rId9" imgW="1145680" imgH="374435" progId="ChemDraw.Document.6.0">
                  <p:embed/>
                  <p:pic>
                    <p:nvPicPr>
                      <p:cNvPr id="0" name=""/>
                      <p:cNvPicPr/>
                      <p:nvPr/>
                    </p:nvPicPr>
                    <p:blipFill>
                      <a:blip r:embed="rId10"/>
                      <a:stretch>
                        <a:fillRect/>
                      </a:stretch>
                    </p:blipFill>
                    <p:spPr>
                      <a:xfrm>
                        <a:off x="5114888" y="2912393"/>
                        <a:ext cx="2098901" cy="686067"/>
                      </a:xfrm>
                      <a:prstGeom prst="rect">
                        <a:avLst/>
                      </a:prstGeom>
                    </p:spPr>
                  </p:pic>
                </p:oleObj>
              </mc:Fallback>
            </mc:AlternateContent>
          </a:graphicData>
        </a:graphic>
      </p:graphicFrame>
      <p:cxnSp>
        <p:nvCxnSpPr>
          <p:cNvPr id="28" name="直線單箭頭接點 27">
            <a:extLst>
              <a:ext uri="{FF2B5EF4-FFF2-40B4-BE49-F238E27FC236}">
                <a16:creationId xmlns:a16="http://schemas.microsoft.com/office/drawing/2014/main" id="{69F807DF-03EA-49B6-A491-B5192F324AAF}"/>
              </a:ext>
            </a:extLst>
          </p:cNvPr>
          <p:cNvCxnSpPr>
            <a:cxnSpLocks/>
          </p:cNvCxnSpPr>
          <p:nvPr/>
        </p:nvCxnSpPr>
        <p:spPr>
          <a:xfrm flipH="1" flipV="1">
            <a:off x="5958653" y="2383830"/>
            <a:ext cx="296150" cy="3920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34" name="物件 33">
            <a:extLst>
              <a:ext uri="{FF2B5EF4-FFF2-40B4-BE49-F238E27FC236}">
                <a16:creationId xmlns:a16="http://schemas.microsoft.com/office/drawing/2014/main" id="{DA324F1D-F7EB-4BC2-8102-456FD62F25B8}"/>
              </a:ext>
            </a:extLst>
          </p:cNvPr>
          <p:cNvGraphicFramePr>
            <a:graphicFrameLocks noChangeAspect="1"/>
          </p:cNvGraphicFramePr>
          <p:nvPr>
            <p:extLst>
              <p:ext uri="{D42A27DB-BD31-4B8C-83A1-F6EECF244321}">
                <p14:modId xmlns:p14="http://schemas.microsoft.com/office/powerpoint/2010/main" val="3438476109"/>
              </p:ext>
            </p:extLst>
          </p:nvPr>
        </p:nvGraphicFramePr>
        <p:xfrm>
          <a:off x="3497251" y="522888"/>
          <a:ext cx="2323089" cy="601041"/>
        </p:xfrm>
        <a:graphic>
          <a:graphicData uri="http://schemas.openxmlformats.org/presentationml/2006/ole">
            <mc:AlternateContent xmlns:mc="http://schemas.openxmlformats.org/markup-compatibility/2006">
              <mc:Choice xmlns:v="urn:schemas-microsoft-com:vml" Requires="v">
                <p:oleObj name="CS ChemDraw Drawing" r:id="rId11" imgW="1319370" imgH="341063" progId="ChemDraw.Document.6.0">
                  <p:embed/>
                </p:oleObj>
              </mc:Choice>
              <mc:Fallback>
                <p:oleObj name="CS ChemDraw Drawing" r:id="rId11" imgW="1319370" imgH="341063" progId="ChemDraw.Document.6.0">
                  <p:embed/>
                  <p:pic>
                    <p:nvPicPr>
                      <p:cNvPr id="0" name=""/>
                      <p:cNvPicPr/>
                      <p:nvPr/>
                    </p:nvPicPr>
                    <p:blipFill>
                      <a:blip r:embed="rId12"/>
                      <a:stretch>
                        <a:fillRect/>
                      </a:stretch>
                    </p:blipFill>
                    <p:spPr>
                      <a:xfrm>
                        <a:off x="3497251" y="522888"/>
                        <a:ext cx="2323089" cy="601041"/>
                      </a:xfrm>
                      <a:prstGeom prst="rect">
                        <a:avLst/>
                      </a:prstGeom>
                    </p:spPr>
                  </p:pic>
                </p:oleObj>
              </mc:Fallback>
            </mc:AlternateContent>
          </a:graphicData>
        </a:graphic>
      </p:graphicFrame>
      <p:graphicFrame>
        <p:nvGraphicFramePr>
          <p:cNvPr id="36" name="物件 35">
            <a:extLst>
              <a:ext uri="{FF2B5EF4-FFF2-40B4-BE49-F238E27FC236}">
                <a16:creationId xmlns:a16="http://schemas.microsoft.com/office/drawing/2014/main" id="{1BC1B202-1CCC-464F-8D74-939AA5791CFE}"/>
              </a:ext>
            </a:extLst>
          </p:cNvPr>
          <p:cNvGraphicFramePr>
            <a:graphicFrameLocks noChangeAspect="1"/>
          </p:cNvGraphicFramePr>
          <p:nvPr>
            <p:extLst>
              <p:ext uri="{D42A27DB-BD31-4B8C-83A1-F6EECF244321}">
                <p14:modId xmlns:p14="http://schemas.microsoft.com/office/powerpoint/2010/main" val="2682160913"/>
              </p:ext>
            </p:extLst>
          </p:nvPr>
        </p:nvGraphicFramePr>
        <p:xfrm>
          <a:off x="6719100" y="1838449"/>
          <a:ext cx="2428742" cy="601615"/>
        </p:xfrm>
        <a:graphic>
          <a:graphicData uri="http://schemas.openxmlformats.org/presentationml/2006/ole">
            <mc:AlternateContent xmlns:mc="http://schemas.openxmlformats.org/markup-compatibility/2006">
              <mc:Choice xmlns:v="urn:schemas-microsoft-com:vml" Requires="v">
                <p:oleObj name="CS ChemDraw Drawing" r:id="rId13" imgW="1384925" imgH="342594" progId="ChemDraw.Document.6.0">
                  <p:embed/>
                </p:oleObj>
              </mc:Choice>
              <mc:Fallback>
                <p:oleObj name="CS ChemDraw Drawing" r:id="rId13" imgW="1384925" imgH="342594" progId="ChemDraw.Document.6.0">
                  <p:embed/>
                  <p:pic>
                    <p:nvPicPr>
                      <p:cNvPr id="0" name=""/>
                      <p:cNvPicPr/>
                      <p:nvPr/>
                    </p:nvPicPr>
                    <p:blipFill>
                      <a:blip r:embed="rId14"/>
                      <a:stretch>
                        <a:fillRect/>
                      </a:stretch>
                    </p:blipFill>
                    <p:spPr>
                      <a:xfrm>
                        <a:off x="6719100" y="1838449"/>
                        <a:ext cx="2428742" cy="601615"/>
                      </a:xfrm>
                      <a:prstGeom prst="rect">
                        <a:avLst/>
                      </a:prstGeom>
                    </p:spPr>
                  </p:pic>
                </p:oleObj>
              </mc:Fallback>
            </mc:AlternateContent>
          </a:graphicData>
        </a:graphic>
      </p:graphicFrame>
    </p:spTree>
    <p:extLst>
      <p:ext uri="{BB962C8B-B14F-4D97-AF65-F5344CB8AC3E}">
        <p14:creationId xmlns:p14="http://schemas.microsoft.com/office/powerpoint/2010/main" val="3259205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Orbitals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23</a:t>
            </a:fld>
            <a:endParaRPr lang="zh-TW" altLang="en-US"/>
          </a:p>
        </p:txBody>
      </p:sp>
      <p:pic>
        <p:nvPicPr>
          <p:cNvPr id="5" name="Picture 4">
            <a:extLst>
              <a:ext uri="{FF2B5EF4-FFF2-40B4-BE49-F238E27FC236}">
                <a16:creationId xmlns:a16="http://schemas.microsoft.com/office/drawing/2014/main" id="{2CA93FB3-5ED5-E562-FB81-4B9C04BCA4F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516" y="1601879"/>
            <a:ext cx="2423029" cy="546863"/>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44FD8F1-9BC8-AE23-8903-E0FCFE1BE61B}"/>
                  </a:ext>
                </a:extLst>
              </p:cNvPr>
              <p:cNvSpPr txBox="1"/>
              <p:nvPr/>
            </p:nvSpPr>
            <p:spPr>
              <a:xfrm>
                <a:off x="390544" y="773668"/>
                <a:ext cx="8296256" cy="830997"/>
              </a:xfrm>
              <a:prstGeom prst="rect">
                <a:avLst/>
              </a:prstGeom>
              <a:noFill/>
            </p:spPr>
            <p:txBody>
              <a:bodyPr wrap="square" rtlCol="0">
                <a:spAutoFit/>
              </a:bodyPr>
              <a:lstStyle/>
              <a:p>
                <a:r>
                  <a:rPr lang="en-US" sz="2400" dirty="0"/>
                  <a:t>Spatial orbitals,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𝜓</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1" i="1" smtClean="0">
                        <a:latin typeface="Cambria Math" panose="02040503050406030204" pitchFamily="18" charset="0"/>
                      </a:rPr>
                      <m:t>𝒓</m:t>
                    </m:r>
                    <m:r>
                      <a:rPr lang="en-US" sz="2400" b="0" i="1" smtClean="0">
                        <a:latin typeface="Cambria Math" panose="02040503050406030204" pitchFamily="18" charset="0"/>
                      </a:rPr>
                      <m:t>)</m:t>
                    </m:r>
                  </m:oMath>
                </a14:m>
                <a:r>
                  <a:rPr lang="en-US" sz="2400" dirty="0"/>
                  <a:t>, will usually be assumed to form an orthonormal set</a:t>
                </a:r>
              </a:p>
            </p:txBody>
          </p:sp>
        </mc:Choice>
        <mc:Fallback xmlns="">
          <p:sp>
            <p:nvSpPr>
              <p:cNvPr id="9" name="TextBox 8">
                <a:extLst>
                  <a:ext uri="{FF2B5EF4-FFF2-40B4-BE49-F238E27FC236}">
                    <a16:creationId xmlns:a16="http://schemas.microsoft.com/office/drawing/2014/main" id="{244FD8F1-9BC8-AE23-8903-E0FCFE1BE61B}"/>
                  </a:ext>
                </a:extLst>
              </p:cNvPr>
              <p:cNvSpPr txBox="1">
                <a:spLocks noRot="1" noChangeAspect="1" noMove="1" noResize="1" noEditPoints="1" noAdjustHandles="1" noChangeArrowheads="1" noChangeShapeType="1" noTextEdit="1"/>
              </p:cNvSpPr>
              <p:nvPr/>
            </p:nvSpPr>
            <p:spPr>
              <a:xfrm>
                <a:off x="390544" y="773668"/>
                <a:ext cx="8296256" cy="830997"/>
              </a:xfrm>
              <a:prstGeom prst="rect">
                <a:avLst/>
              </a:prstGeom>
              <a:blipFill>
                <a:blip r:embed="rId3"/>
                <a:stretch>
                  <a:fillRect l="-1070" t="-4478" b="-149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EAFE648-817C-8C55-E40E-E72D73340539}"/>
                  </a:ext>
                </a:extLst>
              </p:cNvPr>
              <p:cNvSpPr txBox="1"/>
              <p:nvPr/>
            </p:nvSpPr>
            <p:spPr>
              <a:xfrm>
                <a:off x="390545" y="3079758"/>
                <a:ext cx="8296256" cy="830997"/>
              </a:xfrm>
              <a:prstGeom prst="rect">
                <a:avLst/>
              </a:prstGeom>
              <a:noFill/>
            </p:spPr>
            <p:txBody>
              <a:bodyPr wrap="square" rtlCol="0">
                <a:spAutoFit/>
              </a:bodyPr>
              <a:lstStyle/>
              <a:p>
                <a:r>
                  <a:rPr lang="en-US" sz="2400" dirty="0"/>
                  <a:t>Under non-relativistic condition, spin orbitals can be written as (notice the use of </a:t>
                </a:r>
                <a14:m>
                  <m:oMath xmlns:m="http://schemas.openxmlformats.org/officeDocument/2006/math">
                    <m:r>
                      <a:rPr lang="en-US" sz="2400" b="0" i="1" smtClean="0">
                        <a:latin typeface="Cambria Math" panose="02040503050406030204" pitchFamily="18" charset="0"/>
                      </a:rPr>
                      <m:t>𝜒</m:t>
                    </m:r>
                  </m:oMath>
                </a14:m>
                <a:r>
                  <a:rPr lang="en-US" sz="2400" dirty="0"/>
                  <a:t> and </a:t>
                </a:r>
                <a14:m>
                  <m:oMath xmlns:m="http://schemas.openxmlformats.org/officeDocument/2006/math">
                    <m:r>
                      <a:rPr lang="en-US" sz="2400" b="0" i="1" smtClean="0">
                        <a:latin typeface="Cambria Math" panose="02040503050406030204" pitchFamily="18" charset="0"/>
                      </a:rPr>
                      <m:t>𝜓</m:t>
                    </m:r>
                  </m:oMath>
                </a14:m>
                <a:r>
                  <a:rPr lang="en-US" sz="2400" dirty="0"/>
                  <a:t> for spin and spatial orbitals.</a:t>
                </a:r>
              </a:p>
            </p:txBody>
          </p:sp>
        </mc:Choice>
        <mc:Fallback xmlns="">
          <p:sp>
            <p:nvSpPr>
              <p:cNvPr id="14" name="TextBox 13">
                <a:extLst>
                  <a:ext uri="{FF2B5EF4-FFF2-40B4-BE49-F238E27FC236}">
                    <a16:creationId xmlns:a16="http://schemas.microsoft.com/office/drawing/2014/main" id="{8EAFE648-817C-8C55-E40E-E72D73340539}"/>
                  </a:ext>
                </a:extLst>
              </p:cNvPr>
              <p:cNvSpPr txBox="1">
                <a:spLocks noRot="1" noChangeAspect="1" noMove="1" noResize="1" noEditPoints="1" noAdjustHandles="1" noChangeArrowheads="1" noChangeShapeType="1" noTextEdit="1"/>
              </p:cNvSpPr>
              <p:nvPr/>
            </p:nvSpPr>
            <p:spPr>
              <a:xfrm>
                <a:off x="390545" y="3079758"/>
                <a:ext cx="8296256" cy="830997"/>
              </a:xfrm>
              <a:prstGeom prst="rect">
                <a:avLst/>
              </a:prstGeom>
              <a:blipFill>
                <a:blip r:embed="rId4"/>
                <a:stretch>
                  <a:fillRect l="-1070" t="-5970" r="-306" b="-1343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6462627-5F75-3F4B-1D73-859C18103987}"/>
              </a:ext>
            </a:extLst>
          </p:cNvPr>
          <p:cNvPicPr>
            <a:picLocks noChangeAspect="1"/>
          </p:cNvPicPr>
          <p:nvPr/>
        </p:nvPicPr>
        <p:blipFill>
          <a:blip r:embed="rId5"/>
          <a:stretch>
            <a:fillRect/>
          </a:stretch>
        </p:blipFill>
        <p:spPr>
          <a:xfrm>
            <a:off x="488516" y="3927866"/>
            <a:ext cx="2211141" cy="1269852"/>
          </a:xfrm>
          <a:prstGeom prst="rect">
            <a:avLst/>
          </a:prstGeom>
        </p:spPr>
      </p:pic>
      <p:pic>
        <p:nvPicPr>
          <p:cNvPr id="7" name="Picture 6">
            <a:extLst>
              <a:ext uri="{FF2B5EF4-FFF2-40B4-BE49-F238E27FC236}">
                <a16:creationId xmlns:a16="http://schemas.microsoft.com/office/drawing/2014/main" id="{53BC0B73-F122-6B8F-7518-ECFF4EBD2EB2}"/>
              </a:ext>
            </a:extLst>
          </p:cNvPr>
          <p:cNvPicPr>
            <a:picLocks noChangeAspect="1"/>
          </p:cNvPicPr>
          <p:nvPr/>
        </p:nvPicPr>
        <p:blipFill>
          <a:blip r:embed="rId6"/>
          <a:stretch>
            <a:fillRect/>
          </a:stretch>
        </p:blipFill>
        <p:spPr>
          <a:xfrm>
            <a:off x="488516" y="2601030"/>
            <a:ext cx="1288720" cy="438912"/>
          </a:xfrm>
          <a:prstGeom prst="rect">
            <a:avLst/>
          </a:prstGeom>
        </p:spPr>
      </p:pic>
      <p:sp>
        <p:nvSpPr>
          <p:cNvPr id="11" name="TextBox 10">
            <a:extLst>
              <a:ext uri="{FF2B5EF4-FFF2-40B4-BE49-F238E27FC236}">
                <a16:creationId xmlns:a16="http://schemas.microsoft.com/office/drawing/2014/main" id="{55481EE6-C83F-283C-C39C-5E7366EDFD66}"/>
              </a:ext>
            </a:extLst>
          </p:cNvPr>
          <p:cNvSpPr txBox="1"/>
          <p:nvPr/>
        </p:nvSpPr>
        <p:spPr>
          <a:xfrm>
            <a:off x="390544" y="2126170"/>
            <a:ext cx="8296256" cy="461665"/>
          </a:xfrm>
          <a:prstGeom prst="rect">
            <a:avLst/>
          </a:prstGeom>
          <a:noFill/>
        </p:spPr>
        <p:txBody>
          <a:bodyPr wrap="square" rtlCol="0">
            <a:spAutoFit/>
          </a:bodyPr>
          <a:lstStyle/>
          <a:p>
            <a:r>
              <a:rPr lang="en-US" sz="2400" dirty="0"/>
              <a:t>with the probability of finding the electron being </a:t>
            </a:r>
          </a:p>
        </p:txBody>
      </p:sp>
    </p:spTree>
    <p:extLst>
      <p:ext uri="{BB962C8B-B14F-4D97-AF65-F5344CB8AC3E}">
        <p14:creationId xmlns:p14="http://schemas.microsoft.com/office/powerpoint/2010/main" val="24800668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Slater determinants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24</a:t>
            </a:fld>
            <a:endParaRPr lang="zh-TW" altLang="en-US"/>
          </a:p>
        </p:txBody>
      </p:sp>
      <p:pic>
        <p:nvPicPr>
          <p:cNvPr id="5" name="Picture 4">
            <a:extLst>
              <a:ext uri="{FF2B5EF4-FFF2-40B4-BE49-F238E27FC236}">
                <a16:creationId xmlns:a16="http://schemas.microsoft.com/office/drawing/2014/main" id="{2CA93FB3-5ED5-E562-FB81-4B9C04BCA4F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518" y="1188341"/>
            <a:ext cx="1793429" cy="841248"/>
          </a:xfrm>
          <a:prstGeom prst="rect">
            <a:avLst/>
          </a:prstGeom>
        </p:spPr>
      </p:pic>
      <p:sp>
        <p:nvSpPr>
          <p:cNvPr id="9" name="TextBox 8">
            <a:extLst>
              <a:ext uri="{FF2B5EF4-FFF2-40B4-BE49-F238E27FC236}">
                <a16:creationId xmlns:a16="http://schemas.microsoft.com/office/drawing/2014/main" id="{244FD8F1-9BC8-AE23-8903-E0FCFE1BE61B}"/>
              </a:ext>
            </a:extLst>
          </p:cNvPr>
          <p:cNvSpPr txBox="1"/>
          <p:nvPr/>
        </p:nvSpPr>
        <p:spPr>
          <a:xfrm>
            <a:off x="390544" y="773668"/>
            <a:ext cx="8740726" cy="461665"/>
          </a:xfrm>
          <a:prstGeom prst="rect">
            <a:avLst/>
          </a:prstGeom>
          <a:noFill/>
        </p:spPr>
        <p:txBody>
          <a:bodyPr wrap="none" rtlCol="0">
            <a:spAutoFit/>
          </a:bodyPr>
          <a:lstStyle/>
          <a:p>
            <a:r>
              <a:rPr lang="en-US" sz="2400" dirty="0"/>
              <a:t>Let’s consider a special scenario where electrons don’t interact</a:t>
            </a:r>
          </a:p>
        </p:txBody>
      </p:sp>
      <p:sp>
        <p:nvSpPr>
          <p:cNvPr id="16" name="TextBox 15">
            <a:extLst>
              <a:ext uri="{FF2B5EF4-FFF2-40B4-BE49-F238E27FC236}">
                <a16:creationId xmlns:a16="http://schemas.microsoft.com/office/drawing/2014/main" id="{297CFC8A-E74F-B70E-1F6B-9287FE9D6D48}"/>
              </a:ext>
            </a:extLst>
          </p:cNvPr>
          <p:cNvSpPr txBox="1"/>
          <p:nvPr/>
        </p:nvSpPr>
        <p:spPr>
          <a:xfrm>
            <a:off x="390544" y="1982597"/>
            <a:ext cx="7378943" cy="461665"/>
          </a:xfrm>
          <a:prstGeom prst="rect">
            <a:avLst/>
          </a:prstGeom>
          <a:noFill/>
        </p:spPr>
        <p:txBody>
          <a:bodyPr wrap="none" rtlCol="0">
            <a:spAutoFit/>
          </a:bodyPr>
          <a:lstStyle/>
          <a:p>
            <a:r>
              <a:rPr lang="en-US" sz="2400" dirty="0"/>
              <a:t>The corresponding eigenvalue problem is reduced to</a:t>
            </a:r>
          </a:p>
        </p:txBody>
      </p:sp>
      <p:pic>
        <p:nvPicPr>
          <p:cNvPr id="17" name="Picture 16">
            <a:extLst>
              <a:ext uri="{FF2B5EF4-FFF2-40B4-BE49-F238E27FC236}">
                <a16:creationId xmlns:a16="http://schemas.microsoft.com/office/drawing/2014/main" id="{3395BBDC-EC60-101F-6842-018E17C74A6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89461" y="1422392"/>
            <a:ext cx="2512070" cy="438912"/>
          </a:xfrm>
          <a:prstGeom prst="rect">
            <a:avLst/>
          </a:prstGeom>
        </p:spPr>
      </p:pic>
      <p:pic>
        <p:nvPicPr>
          <p:cNvPr id="6" name="Picture 5">
            <a:extLst>
              <a:ext uri="{FF2B5EF4-FFF2-40B4-BE49-F238E27FC236}">
                <a16:creationId xmlns:a16="http://schemas.microsoft.com/office/drawing/2014/main" id="{F367B569-0D1F-6725-B483-358D43BC2B4A}"/>
              </a:ext>
            </a:extLst>
          </p:cNvPr>
          <p:cNvPicPr>
            <a:picLocks noChangeAspect="1"/>
          </p:cNvPicPr>
          <p:nvPr/>
        </p:nvPicPr>
        <p:blipFill>
          <a:blip r:embed="rId4"/>
          <a:stretch>
            <a:fillRect/>
          </a:stretch>
        </p:blipFill>
        <p:spPr>
          <a:xfrm>
            <a:off x="488519" y="3412656"/>
            <a:ext cx="5929981" cy="438912"/>
          </a:xfrm>
          <a:prstGeom prst="rect">
            <a:avLst/>
          </a:prstGeom>
        </p:spPr>
      </p:pic>
      <p:pic>
        <p:nvPicPr>
          <p:cNvPr id="10" name="Picture 9">
            <a:extLst>
              <a:ext uri="{FF2B5EF4-FFF2-40B4-BE49-F238E27FC236}">
                <a16:creationId xmlns:a16="http://schemas.microsoft.com/office/drawing/2014/main" id="{784E93BB-46D1-BC17-DFD7-306D842403CF}"/>
              </a:ext>
            </a:extLst>
          </p:cNvPr>
          <p:cNvPicPr>
            <a:picLocks noChangeAspect="1"/>
          </p:cNvPicPr>
          <p:nvPr/>
        </p:nvPicPr>
        <p:blipFill>
          <a:blip r:embed="rId5"/>
          <a:stretch>
            <a:fillRect/>
          </a:stretch>
        </p:blipFill>
        <p:spPr>
          <a:xfrm>
            <a:off x="488519" y="2456463"/>
            <a:ext cx="2341767" cy="386810"/>
          </a:xfrm>
          <a:prstGeom prst="rect">
            <a:avLst/>
          </a:prstGeom>
        </p:spPr>
      </p:pic>
      <p:pic>
        <p:nvPicPr>
          <p:cNvPr id="12" name="Picture 11">
            <a:extLst>
              <a:ext uri="{FF2B5EF4-FFF2-40B4-BE49-F238E27FC236}">
                <a16:creationId xmlns:a16="http://schemas.microsoft.com/office/drawing/2014/main" id="{D64152A7-3238-DCF8-B6D1-20D4D29A8424}"/>
              </a:ext>
            </a:extLst>
          </p:cNvPr>
          <p:cNvPicPr>
            <a:picLocks noChangeAspect="1"/>
          </p:cNvPicPr>
          <p:nvPr/>
        </p:nvPicPr>
        <p:blipFill>
          <a:blip r:embed="rId6"/>
          <a:stretch>
            <a:fillRect/>
          </a:stretch>
        </p:blipFill>
        <p:spPr>
          <a:xfrm>
            <a:off x="488518" y="4397231"/>
            <a:ext cx="3281390" cy="438912"/>
          </a:xfrm>
          <a:prstGeom prst="rect">
            <a:avLst/>
          </a:prstGeom>
        </p:spPr>
      </p:pic>
      <p:sp>
        <p:nvSpPr>
          <p:cNvPr id="13" name="TextBox 12">
            <a:extLst>
              <a:ext uri="{FF2B5EF4-FFF2-40B4-BE49-F238E27FC236}">
                <a16:creationId xmlns:a16="http://schemas.microsoft.com/office/drawing/2014/main" id="{58AB91E0-8BFF-06A1-43C5-76F8EA17EA35}"/>
              </a:ext>
            </a:extLst>
          </p:cNvPr>
          <p:cNvSpPr txBox="1"/>
          <p:nvPr/>
        </p:nvSpPr>
        <p:spPr>
          <a:xfrm>
            <a:off x="2245108" y="1410525"/>
            <a:ext cx="269626" cy="461665"/>
          </a:xfrm>
          <a:prstGeom prst="rect">
            <a:avLst/>
          </a:prstGeom>
          <a:noFill/>
        </p:spPr>
        <p:txBody>
          <a:bodyPr wrap="none" rtlCol="0">
            <a:spAutoFit/>
          </a:bodyPr>
          <a:lstStyle/>
          <a:p>
            <a:r>
              <a:rPr lang="en-US" sz="2400" dirty="0"/>
              <a:t>,</a:t>
            </a:r>
          </a:p>
        </p:txBody>
      </p:sp>
      <p:sp>
        <p:nvSpPr>
          <p:cNvPr id="14" name="TextBox 13">
            <a:extLst>
              <a:ext uri="{FF2B5EF4-FFF2-40B4-BE49-F238E27FC236}">
                <a16:creationId xmlns:a16="http://schemas.microsoft.com/office/drawing/2014/main" id="{8EAFE648-817C-8C55-E40E-E72D73340539}"/>
              </a:ext>
            </a:extLst>
          </p:cNvPr>
          <p:cNvSpPr txBox="1"/>
          <p:nvPr/>
        </p:nvSpPr>
        <p:spPr>
          <a:xfrm>
            <a:off x="390544" y="2859886"/>
            <a:ext cx="5338321" cy="461665"/>
          </a:xfrm>
          <a:prstGeom prst="rect">
            <a:avLst/>
          </a:prstGeom>
          <a:noFill/>
        </p:spPr>
        <p:txBody>
          <a:bodyPr wrap="none" rtlCol="0">
            <a:spAutoFit/>
          </a:bodyPr>
          <a:lstStyle/>
          <a:p>
            <a:r>
              <a:rPr lang="en-US" sz="2400" dirty="0"/>
              <a:t>with the eigenfunction (wave function)</a:t>
            </a:r>
          </a:p>
        </p:txBody>
      </p:sp>
      <p:sp>
        <p:nvSpPr>
          <p:cNvPr id="15" name="TextBox 14">
            <a:extLst>
              <a:ext uri="{FF2B5EF4-FFF2-40B4-BE49-F238E27FC236}">
                <a16:creationId xmlns:a16="http://schemas.microsoft.com/office/drawing/2014/main" id="{F195439E-DA95-699D-70D4-9DC985EDDFDB}"/>
              </a:ext>
            </a:extLst>
          </p:cNvPr>
          <p:cNvSpPr txBox="1"/>
          <p:nvPr/>
        </p:nvSpPr>
        <p:spPr>
          <a:xfrm>
            <a:off x="390544" y="3891395"/>
            <a:ext cx="2789546" cy="461665"/>
          </a:xfrm>
          <a:prstGeom prst="rect">
            <a:avLst/>
          </a:prstGeom>
          <a:noFill/>
        </p:spPr>
        <p:txBody>
          <a:bodyPr wrap="none" rtlCol="0">
            <a:spAutoFit/>
          </a:bodyPr>
          <a:lstStyle/>
          <a:p>
            <a:r>
              <a:rPr lang="en-US" sz="2400" dirty="0"/>
              <a:t>and the eigenvalue</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33B16E3-2114-47D1-C62F-C8547FC75B4A}"/>
                  </a:ext>
                </a:extLst>
              </p:cNvPr>
              <p:cNvSpPr txBox="1"/>
              <p:nvPr/>
            </p:nvSpPr>
            <p:spPr>
              <a:xfrm>
                <a:off x="390545" y="4836143"/>
                <a:ext cx="8296256" cy="1200329"/>
              </a:xfrm>
              <a:prstGeom prst="rect">
                <a:avLst/>
              </a:prstGeom>
              <a:noFill/>
            </p:spPr>
            <p:txBody>
              <a:bodyPr wrap="square" rtlCol="0">
                <a:spAutoFit/>
              </a:bodyPr>
              <a:lstStyle/>
              <a:p>
                <a:pPr algn="just"/>
                <a14:m>
                  <m:oMath xmlns:m="http://schemas.openxmlformats.org/officeDocument/2006/math">
                    <m:sSup>
                      <m:sSupPr>
                        <m:ctrlPr>
                          <a:rPr lang="en-US" sz="2400" b="0" i="1" dirty="0" smtClean="0">
                            <a:latin typeface="Cambria Math" panose="02040503050406030204" pitchFamily="18" charset="0"/>
                          </a:rPr>
                        </m:ctrlPr>
                      </m:sSupPr>
                      <m:e>
                        <m:r>
                          <m:rPr>
                            <m:sty m:val="p"/>
                          </m:rPr>
                          <a:rPr lang="en-US" sz="2400" b="0" i="0" dirty="0" smtClean="0">
                            <a:latin typeface="Cambria Math" panose="02040503050406030204" pitchFamily="18" charset="0"/>
                          </a:rPr>
                          <m:t>Ψ</m:t>
                        </m:r>
                      </m:e>
                      <m:sup>
                        <m:r>
                          <a:rPr lang="en-US" sz="2400" b="0" i="1" dirty="0" smtClean="0">
                            <a:latin typeface="Cambria Math" panose="02040503050406030204" pitchFamily="18" charset="0"/>
                          </a:rPr>
                          <m:t>𝐻𝑃</m:t>
                        </m:r>
                      </m:sup>
                    </m:sSup>
                  </m:oMath>
                </a14:m>
                <a:r>
                  <a:rPr lang="en-US" sz="2400" dirty="0"/>
                  <a:t> is a many-electron wave function for N non-interacting electrons </a:t>
                </a:r>
                <a:r>
                  <a:rPr lang="en-US" sz="2400" i="1" dirty="0"/>
                  <a:t>or</a:t>
                </a:r>
                <a:r>
                  <a:rPr lang="en-US" sz="2400" dirty="0"/>
                  <a:t> N-electrons that interact with a mean-field.</a:t>
                </a:r>
                <a14:m>
                  <m:oMath xmlns:m="http://schemas.openxmlformats.org/officeDocument/2006/math">
                    <m:sSup>
                      <m:sSupPr>
                        <m:ctrlPr>
                          <a:rPr lang="en-US" sz="2400" i="1" dirty="0">
                            <a:latin typeface="Cambria Math" panose="02040503050406030204" pitchFamily="18" charset="0"/>
                          </a:rPr>
                        </m:ctrlPr>
                      </m:sSupPr>
                      <m:e>
                        <m:r>
                          <m:rPr>
                            <m:sty m:val="p"/>
                          </m:rPr>
                          <a:rPr lang="en-US" sz="2400" dirty="0">
                            <a:latin typeface="Cambria Math" panose="02040503050406030204" pitchFamily="18" charset="0"/>
                          </a:rPr>
                          <m:t>Ψ</m:t>
                        </m:r>
                      </m:e>
                      <m:sup>
                        <m:r>
                          <a:rPr lang="en-US" sz="2400" i="1" dirty="0">
                            <a:latin typeface="Cambria Math" panose="02040503050406030204" pitchFamily="18" charset="0"/>
                          </a:rPr>
                          <m:t>𝐻𝑃</m:t>
                        </m:r>
                      </m:sup>
                    </m:sSup>
                  </m:oMath>
                </a14:m>
                <a:r>
                  <a:rPr lang="zh-TW" altLang="en-US" sz="2400" dirty="0"/>
                  <a:t> </a:t>
                </a:r>
                <a:r>
                  <a:rPr lang="en-US" sz="2400" dirty="0"/>
                  <a:t>is called a Hartree product.</a:t>
                </a:r>
              </a:p>
            </p:txBody>
          </p:sp>
        </mc:Choice>
        <mc:Fallback xmlns="">
          <p:sp>
            <p:nvSpPr>
              <p:cNvPr id="18" name="TextBox 17">
                <a:extLst>
                  <a:ext uri="{FF2B5EF4-FFF2-40B4-BE49-F238E27FC236}">
                    <a16:creationId xmlns:a16="http://schemas.microsoft.com/office/drawing/2014/main" id="{833B16E3-2114-47D1-C62F-C8547FC75B4A}"/>
                  </a:ext>
                </a:extLst>
              </p:cNvPr>
              <p:cNvSpPr txBox="1">
                <a:spLocks noRot="1" noChangeAspect="1" noMove="1" noResize="1" noEditPoints="1" noAdjustHandles="1" noChangeArrowheads="1" noChangeShapeType="1" noTextEdit="1"/>
              </p:cNvSpPr>
              <p:nvPr/>
            </p:nvSpPr>
            <p:spPr>
              <a:xfrm>
                <a:off x="390545" y="4836143"/>
                <a:ext cx="8296256" cy="1200329"/>
              </a:xfrm>
              <a:prstGeom prst="rect">
                <a:avLst/>
              </a:prstGeom>
              <a:blipFill>
                <a:blip r:embed="rId7"/>
                <a:stretch>
                  <a:fillRect l="-1102" t="-3553" r="-1176" b="-11168"/>
                </a:stretch>
              </a:blipFill>
            </p:spPr>
            <p:txBody>
              <a:bodyPr/>
              <a:lstStyle/>
              <a:p>
                <a:r>
                  <a:rPr lang="en-US">
                    <a:noFill/>
                  </a:rPr>
                  <a:t> </a:t>
                </a:r>
              </a:p>
            </p:txBody>
          </p:sp>
        </mc:Fallback>
      </mc:AlternateContent>
    </p:spTree>
    <p:extLst>
      <p:ext uri="{BB962C8B-B14F-4D97-AF65-F5344CB8AC3E}">
        <p14:creationId xmlns:p14="http://schemas.microsoft.com/office/powerpoint/2010/main" val="40345111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Slater determinants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25</a:t>
            </a:fld>
            <a:endParaRPr lang="zh-TW" altLang="en-US"/>
          </a:p>
        </p:txBody>
      </p:sp>
      <p:sp>
        <p:nvSpPr>
          <p:cNvPr id="9" name="TextBox 8">
            <a:extLst>
              <a:ext uri="{FF2B5EF4-FFF2-40B4-BE49-F238E27FC236}">
                <a16:creationId xmlns:a16="http://schemas.microsoft.com/office/drawing/2014/main" id="{244FD8F1-9BC8-AE23-8903-E0FCFE1BE61B}"/>
              </a:ext>
            </a:extLst>
          </p:cNvPr>
          <p:cNvSpPr txBox="1"/>
          <p:nvPr/>
        </p:nvSpPr>
        <p:spPr>
          <a:xfrm>
            <a:off x="390544" y="773668"/>
            <a:ext cx="4445448" cy="461665"/>
          </a:xfrm>
          <a:prstGeom prst="rect">
            <a:avLst/>
          </a:prstGeom>
          <a:noFill/>
        </p:spPr>
        <p:txBody>
          <a:bodyPr wrap="none" rtlCol="0">
            <a:spAutoFit/>
          </a:bodyPr>
          <a:lstStyle/>
          <a:p>
            <a:r>
              <a:rPr lang="en-US" sz="2400" dirty="0"/>
              <a:t>Issues with the Hartree product</a:t>
            </a:r>
          </a:p>
        </p:txBody>
      </p:sp>
      <p:sp>
        <p:nvSpPr>
          <p:cNvPr id="16" name="TextBox 15">
            <a:extLst>
              <a:ext uri="{FF2B5EF4-FFF2-40B4-BE49-F238E27FC236}">
                <a16:creationId xmlns:a16="http://schemas.microsoft.com/office/drawing/2014/main" id="{297CFC8A-E74F-B70E-1F6B-9287FE9D6D48}"/>
              </a:ext>
            </a:extLst>
          </p:cNvPr>
          <p:cNvSpPr txBox="1"/>
          <p:nvPr/>
        </p:nvSpPr>
        <p:spPr>
          <a:xfrm>
            <a:off x="390545" y="1241055"/>
            <a:ext cx="8296256" cy="1569660"/>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t>Electrons are indistinguishable</a:t>
            </a:r>
          </a:p>
          <a:p>
            <a:pPr marL="342900" indent="-342900" algn="just">
              <a:buFont typeface="Arial" panose="020B0604020202020204" pitchFamily="34" charset="0"/>
              <a:buChar char="•"/>
            </a:pPr>
            <a:r>
              <a:rPr lang="en-US" sz="2400" dirty="0"/>
              <a:t>The wave function should be anti-symmetric with respect to the exchange of the space and spin of two electrons</a:t>
            </a:r>
          </a:p>
          <a:p>
            <a:pPr marL="342900" indent="-342900" algn="just">
              <a:buFont typeface="Arial" panose="020B0604020202020204" pitchFamily="34" charset="0"/>
              <a:buChar char="•"/>
            </a:pPr>
            <a:r>
              <a:rPr lang="en-US" sz="2400" dirty="0"/>
              <a:t>Electrons are not correlated, </a:t>
            </a:r>
          </a:p>
        </p:txBody>
      </p:sp>
      <p:pic>
        <p:nvPicPr>
          <p:cNvPr id="3" name="Picture 2">
            <a:extLst>
              <a:ext uri="{FF2B5EF4-FFF2-40B4-BE49-F238E27FC236}">
                <a16:creationId xmlns:a16="http://schemas.microsoft.com/office/drawing/2014/main" id="{D7853EA4-7325-4691-C7B0-3BA46CF4FE9A}"/>
              </a:ext>
            </a:extLst>
          </p:cNvPr>
          <p:cNvPicPr>
            <a:picLocks noChangeAspect="1"/>
          </p:cNvPicPr>
          <p:nvPr/>
        </p:nvPicPr>
        <p:blipFill>
          <a:blip r:embed="rId2"/>
          <a:stretch>
            <a:fillRect/>
          </a:stretch>
        </p:blipFill>
        <p:spPr>
          <a:xfrm>
            <a:off x="840016" y="2821849"/>
            <a:ext cx="3879981" cy="438912"/>
          </a:xfrm>
          <a:prstGeom prst="rect">
            <a:avLst/>
          </a:prstGeom>
        </p:spPr>
      </p:pic>
      <p:pic>
        <p:nvPicPr>
          <p:cNvPr id="4" name="Picture 3">
            <a:extLst>
              <a:ext uri="{FF2B5EF4-FFF2-40B4-BE49-F238E27FC236}">
                <a16:creationId xmlns:a16="http://schemas.microsoft.com/office/drawing/2014/main" id="{643545AE-1D9C-5FF6-C699-6A807DEE3AF8}"/>
              </a:ext>
            </a:extLst>
          </p:cNvPr>
          <p:cNvPicPr>
            <a:picLocks noChangeAspect="1"/>
          </p:cNvPicPr>
          <p:nvPr/>
        </p:nvPicPr>
        <p:blipFill>
          <a:blip r:embed="rId3"/>
          <a:stretch>
            <a:fillRect/>
          </a:stretch>
        </p:blipFill>
        <p:spPr>
          <a:xfrm>
            <a:off x="1204218" y="3277535"/>
            <a:ext cx="5735117" cy="438912"/>
          </a:xfrm>
          <a:prstGeom prst="rect">
            <a:avLst/>
          </a:prstGeom>
        </p:spPr>
      </p:pic>
      <p:sp>
        <p:nvSpPr>
          <p:cNvPr id="7" name="TextBox 6">
            <a:extLst>
              <a:ext uri="{FF2B5EF4-FFF2-40B4-BE49-F238E27FC236}">
                <a16:creationId xmlns:a16="http://schemas.microsoft.com/office/drawing/2014/main" id="{90DC2225-D228-36AE-0999-CDE2A5EA1AA3}"/>
              </a:ext>
            </a:extLst>
          </p:cNvPr>
          <p:cNvSpPr txBox="1"/>
          <p:nvPr/>
        </p:nvSpPr>
        <p:spPr>
          <a:xfrm>
            <a:off x="840016" y="3254782"/>
            <a:ext cx="364202" cy="461665"/>
          </a:xfrm>
          <a:prstGeom prst="rect">
            <a:avLst/>
          </a:prstGeom>
          <a:noFill/>
        </p:spPr>
        <p:txBody>
          <a:bodyPr wrap="none" rtlCol="0">
            <a:spAutoFit/>
          </a:bodyPr>
          <a:lstStyle/>
          <a:p>
            <a:r>
              <a:rPr lang="en-US" sz="2400" dirty="0"/>
              <a:t>=</a:t>
            </a:r>
          </a:p>
        </p:txBody>
      </p:sp>
    </p:spTree>
    <p:extLst>
      <p:ext uri="{BB962C8B-B14F-4D97-AF65-F5344CB8AC3E}">
        <p14:creationId xmlns:p14="http://schemas.microsoft.com/office/powerpoint/2010/main" val="1695527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Slater determinants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26</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830997"/>
          </a:xfrm>
          <a:prstGeom prst="rect">
            <a:avLst/>
          </a:prstGeom>
          <a:noFill/>
        </p:spPr>
        <p:txBody>
          <a:bodyPr wrap="square" rtlCol="0">
            <a:spAutoFit/>
          </a:bodyPr>
          <a:lstStyle/>
          <a:p>
            <a:pPr algn="just"/>
            <a:r>
              <a:rPr lang="en-US" sz="2400" dirty="0"/>
              <a:t>One way to solve this problem is to write down all possible arrangements of the electrons in the orbitals </a:t>
            </a:r>
          </a:p>
        </p:txBody>
      </p:sp>
      <p:pic>
        <p:nvPicPr>
          <p:cNvPr id="20" name="Picture 19">
            <a:extLst>
              <a:ext uri="{FF2B5EF4-FFF2-40B4-BE49-F238E27FC236}">
                <a16:creationId xmlns:a16="http://schemas.microsoft.com/office/drawing/2014/main" id="{82811549-8EAD-4D92-596A-F442BA2E337F}"/>
              </a:ext>
            </a:extLst>
          </p:cNvPr>
          <p:cNvPicPr>
            <a:picLocks noChangeAspect="1"/>
          </p:cNvPicPr>
          <p:nvPr/>
        </p:nvPicPr>
        <p:blipFill>
          <a:blip r:embed="rId2"/>
          <a:stretch>
            <a:fillRect/>
          </a:stretch>
        </p:blipFill>
        <p:spPr>
          <a:xfrm>
            <a:off x="488518" y="1610661"/>
            <a:ext cx="3520838" cy="438912"/>
          </a:xfrm>
          <a:prstGeom prst="rect">
            <a:avLst/>
          </a:prstGeom>
        </p:spPr>
      </p:pic>
      <p:pic>
        <p:nvPicPr>
          <p:cNvPr id="22" name="Picture 21">
            <a:extLst>
              <a:ext uri="{FF2B5EF4-FFF2-40B4-BE49-F238E27FC236}">
                <a16:creationId xmlns:a16="http://schemas.microsoft.com/office/drawing/2014/main" id="{99770F0B-4321-6E95-212E-1316C6AEB82A}"/>
              </a:ext>
            </a:extLst>
          </p:cNvPr>
          <p:cNvPicPr>
            <a:picLocks noChangeAspect="1"/>
          </p:cNvPicPr>
          <p:nvPr/>
        </p:nvPicPr>
        <p:blipFill>
          <a:blip r:embed="rId3"/>
          <a:stretch>
            <a:fillRect/>
          </a:stretch>
        </p:blipFill>
        <p:spPr>
          <a:xfrm>
            <a:off x="488518" y="2091804"/>
            <a:ext cx="3608832" cy="438912"/>
          </a:xfrm>
          <a:prstGeom prst="rect">
            <a:avLst/>
          </a:prstGeom>
        </p:spPr>
      </p:pic>
      <p:sp>
        <p:nvSpPr>
          <p:cNvPr id="23" name="TextBox 22">
            <a:extLst>
              <a:ext uri="{FF2B5EF4-FFF2-40B4-BE49-F238E27FC236}">
                <a16:creationId xmlns:a16="http://schemas.microsoft.com/office/drawing/2014/main" id="{DB2B3828-9B35-A484-EECB-1B098EEBDEC1}"/>
              </a:ext>
            </a:extLst>
          </p:cNvPr>
          <p:cNvSpPr txBox="1"/>
          <p:nvPr/>
        </p:nvSpPr>
        <p:spPr>
          <a:xfrm>
            <a:off x="390544" y="2530716"/>
            <a:ext cx="8296256" cy="461665"/>
          </a:xfrm>
          <a:prstGeom prst="rect">
            <a:avLst/>
          </a:prstGeom>
          <a:noFill/>
        </p:spPr>
        <p:txBody>
          <a:bodyPr wrap="square" rtlCol="0">
            <a:spAutoFit/>
          </a:bodyPr>
          <a:lstStyle/>
          <a:p>
            <a:r>
              <a:rPr lang="en-US" sz="2400" dirty="0"/>
              <a:t>and form anti-symmetric combination of them</a:t>
            </a:r>
          </a:p>
        </p:txBody>
      </p:sp>
      <p:pic>
        <p:nvPicPr>
          <p:cNvPr id="24" name="Picture 23">
            <a:extLst>
              <a:ext uri="{FF2B5EF4-FFF2-40B4-BE49-F238E27FC236}">
                <a16:creationId xmlns:a16="http://schemas.microsoft.com/office/drawing/2014/main" id="{79F6C473-E7BA-19B3-0265-EEBDAAF30847}"/>
              </a:ext>
            </a:extLst>
          </p:cNvPr>
          <p:cNvPicPr>
            <a:picLocks noChangeAspect="1"/>
          </p:cNvPicPr>
          <p:nvPr/>
        </p:nvPicPr>
        <p:blipFill>
          <a:blip r:embed="rId4"/>
          <a:stretch>
            <a:fillRect/>
          </a:stretch>
        </p:blipFill>
        <p:spPr>
          <a:xfrm>
            <a:off x="488518" y="3011859"/>
            <a:ext cx="6522441" cy="438912"/>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F876FE7-FFCA-5720-0B7B-52BB32EF391B}"/>
                  </a:ext>
                </a:extLst>
              </p:cNvPr>
              <p:cNvSpPr txBox="1"/>
              <p:nvPr/>
            </p:nvSpPr>
            <p:spPr>
              <a:xfrm>
                <a:off x="390544" y="3429000"/>
                <a:ext cx="8296256" cy="1200329"/>
              </a:xfrm>
              <a:prstGeom prst="rect">
                <a:avLst/>
              </a:prstGeom>
              <a:noFill/>
            </p:spPr>
            <p:txBody>
              <a:bodyPr wrap="square" rtlCol="0">
                <a:spAutoFit/>
              </a:bodyPr>
              <a:lstStyle/>
              <a:p>
                <a:pPr algn="just"/>
                <a:r>
                  <a:rPr lang="en-US" sz="2400" dirty="0"/>
                  <a:t>The anti-symmetric requirement ensures that no two electrons occupy the same space, that is </a:t>
                </a:r>
                <a14:m>
                  <m:oMath xmlns:m="http://schemas.openxmlformats.org/officeDocument/2006/math">
                    <m:r>
                      <m:rPr>
                        <m:sty m:val="p"/>
                      </m:rPr>
                      <a:rPr lang="en-US" sz="2400" b="0" i="0" smtClean="0">
                        <a:latin typeface="Cambria Math" panose="02040503050406030204" pitchFamily="18" charset="0"/>
                      </a:rPr>
                      <m:t>Ψ</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e>
                    </m:d>
                    <m:r>
                      <a:rPr lang="en-US" sz="2400" b="0" i="1" smtClean="0">
                        <a:latin typeface="Cambria Math" panose="02040503050406030204" pitchFamily="18" charset="0"/>
                      </a:rPr>
                      <m:t>=0</m:t>
                    </m:r>
                  </m:oMath>
                </a14:m>
                <a:r>
                  <a:rPr lang="en-US" sz="2400" dirty="0"/>
                  <a:t> if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oMath>
                </a14:m>
                <a:r>
                  <a:rPr lang="en-US" sz="2400" dirty="0"/>
                  <a:t>. This is the Pauli exclusion principle</a:t>
                </a:r>
              </a:p>
            </p:txBody>
          </p:sp>
        </mc:Choice>
        <mc:Fallback xmlns="">
          <p:sp>
            <p:nvSpPr>
              <p:cNvPr id="5" name="TextBox 4">
                <a:extLst>
                  <a:ext uri="{FF2B5EF4-FFF2-40B4-BE49-F238E27FC236}">
                    <a16:creationId xmlns:a16="http://schemas.microsoft.com/office/drawing/2014/main" id="{0F876FE7-FFCA-5720-0B7B-52BB32EF391B}"/>
                  </a:ext>
                </a:extLst>
              </p:cNvPr>
              <p:cNvSpPr txBox="1">
                <a:spLocks noRot="1" noChangeAspect="1" noMove="1" noResize="1" noEditPoints="1" noAdjustHandles="1" noChangeArrowheads="1" noChangeShapeType="1" noTextEdit="1"/>
              </p:cNvSpPr>
              <p:nvPr/>
            </p:nvSpPr>
            <p:spPr>
              <a:xfrm>
                <a:off x="390544" y="3429000"/>
                <a:ext cx="8296256" cy="1200329"/>
              </a:xfrm>
              <a:prstGeom prst="rect">
                <a:avLst/>
              </a:prstGeom>
              <a:blipFill>
                <a:blip r:embed="rId5"/>
                <a:stretch>
                  <a:fillRect l="-1070" t="-5263" r="-1223"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F24CC40-B3B1-0A27-EFB6-BABB2168D5F7}"/>
                  </a:ext>
                </a:extLst>
              </p:cNvPr>
              <p:cNvSpPr txBox="1"/>
              <p:nvPr/>
            </p:nvSpPr>
            <p:spPr>
              <a:xfrm>
                <a:off x="390545" y="4653118"/>
                <a:ext cx="8296256" cy="830997"/>
              </a:xfrm>
              <a:prstGeom prst="rect">
                <a:avLst/>
              </a:prstGeom>
              <a:noFill/>
            </p:spPr>
            <p:txBody>
              <a:bodyPr wrap="square" rtlCol="0">
                <a:spAutoFit/>
              </a:bodyPr>
              <a:lstStyle/>
              <a:p>
                <a:pPr algn="just"/>
                <a:r>
                  <a:rPr lang="en-US" sz="2400" dirty="0"/>
                  <a:t>Another way to write down </a:t>
                </a:r>
                <a14:m>
                  <m:oMath xmlns:m="http://schemas.openxmlformats.org/officeDocument/2006/math">
                    <m:r>
                      <m:rPr>
                        <m:sty m:val="p"/>
                      </m:rPr>
                      <a:rPr lang="en-US" sz="2400" b="0" i="0" smtClean="0">
                        <a:latin typeface="Cambria Math" panose="02040503050406030204" pitchFamily="18" charset="0"/>
                      </a:rPr>
                      <m:t>Ψ</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oMath>
                </a14:m>
                <a:r>
                  <a:rPr lang="en-US" sz="2400" dirty="0"/>
                  <a:t> is using the determinant of a matrix,</a:t>
                </a:r>
              </a:p>
            </p:txBody>
          </p:sp>
        </mc:Choice>
        <mc:Fallback xmlns="">
          <p:sp>
            <p:nvSpPr>
              <p:cNvPr id="10" name="TextBox 9">
                <a:extLst>
                  <a:ext uri="{FF2B5EF4-FFF2-40B4-BE49-F238E27FC236}">
                    <a16:creationId xmlns:a16="http://schemas.microsoft.com/office/drawing/2014/main" id="{BF24CC40-B3B1-0A27-EFB6-BABB2168D5F7}"/>
                  </a:ext>
                </a:extLst>
              </p:cNvPr>
              <p:cNvSpPr txBox="1">
                <a:spLocks noRot="1" noChangeAspect="1" noMove="1" noResize="1" noEditPoints="1" noAdjustHandles="1" noChangeArrowheads="1" noChangeShapeType="1" noTextEdit="1"/>
              </p:cNvSpPr>
              <p:nvPr/>
            </p:nvSpPr>
            <p:spPr>
              <a:xfrm>
                <a:off x="390545" y="4653118"/>
                <a:ext cx="8296256" cy="830997"/>
              </a:xfrm>
              <a:prstGeom prst="rect">
                <a:avLst/>
              </a:prstGeom>
              <a:blipFill>
                <a:blip r:embed="rId6"/>
                <a:stretch>
                  <a:fillRect l="-1102" t="-5109" r="-1176" b="-1605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8AA7AB90-6088-4785-838A-3F9323D8B15C}"/>
              </a:ext>
            </a:extLst>
          </p:cNvPr>
          <p:cNvPicPr>
            <a:picLocks noChangeAspect="1"/>
          </p:cNvPicPr>
          <p:nvPr/>
        </p:nvPicPr>
        <p:blipFill>
          <a:blip r:embed="rId7"/>
          <a:stretch>
            <a:fillRect/>
          </a:stretch>
        </p:blipFill>
        <p:spPr>
          <a:xfrm>
            <a:off x="462521" y="5462343"/>
            <a:ext cx="4547163" cy="938457"/>
          </a:xfrm>
          <a:prstGeom prst="rect">
            <a:avLst/>
          </a:prstGeom>
        </p:spPr>
      </p:pic>
    </p:spTree>
    <p:extLst>
      <p:ext uri="{BB962C8B-B14F-4D97-AF65-F5344CB8AC3E}">
        <p14:creationId xmlns:p14="http://schemas.microsoft.com/office/powerpoint/2010/main" val="1025927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Slater determinants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27</a:t>
            </a:fld>
            <a:endParaRPr lang="zh-TW" altLang="en-US"/>
          </a:p>
        </p:txBody>
      </p:sp>
      <p:pic>
        <p:nvPicPr>
          <p:cNvPr id="11" name="Picture 10">
            <a:extLst>
              <a:ext uri="{FF2B5EF4-FFF2-40B4-BE49-F238E27FC236}">
                <a16:creationId xmlns:a16="http://schemas.microsoft.com/office/drawing/2014/main" id="{8B2D0269-0E11-9E02-BC4B-D934155CFE9E}"/>
              </a:ext>
            </a:extLst>
          </p:cNvPr>
          <p:cNvPicPr>
            <a:picLocks noChangeAspect="1"/>
          </p:cNvPicPr>
          <p:nvPr/>
        </p:nvPicPr>
        <p:blipFill>
          <a:blip r:embed="rId2"/>
          <a:stretch>
            <a:fillRect/>
          </a:stretch>
        </p:blipFill>
        <p:spPr>
          <a:xfrm>
            <a:off x="457200" y="1263099"/>
            <a:ext cx="7772400" cy="1729288"/>
          </a:xfrm>
          <a:prstGeom prst="rect">
            <a:avLst/>
          </a:prstGeom>
        </p:spPr>
      </p:pic>
      <p:sp>
        <p:nvSpPr>
          <p:cNvPr id="12" name="TextBox 11">
            <a:extLst>
              <a:ext uri="{FF2B5EF4-FFF2-40B4-BE49-F238E27FC236}">
                <a16:creationId xmlns:a16="http://schemas.microsoft.com/office/drawing/2014/main" id="{01DA1BA3-2FB5-78E4-70D2-054C2D13E13B}"/>
              </a:ext>
            </a:extLst>
          </p:cNvPr>
          <p:cNvSpPr txBox="1"/>
          <p:nvPr/>
        </p:nvSpPr>
        <p:spPr>
          <a:xfrm>
            <a:off x="390544" y="2980601"/>
            <a:ext cx="8296256" cy="461665"/>
          </a:xfrm>
          <a:prstGeom prst="rect">
            <a:avLst/>
          </a:prstGeom>
          <a:noFill/>
        </p:spPr>
        <p:txBody>
          <a:bodyPr wrap="square" rtlCol="0">
            <a:spAutoFit/>
          </a:bodyPr>
          <a:lstStyle/>
          <a:p>
            <a:pPr algn="just"/>
            <a:r>
              <a:rPr lang="en-US" sz="2400" dirty="0"/>
              <a:t>A</a:t>
            </a:r>
            <a:r>
              <a:rPr lang="zh-TW" altLang="en-US" sz="2400" dirty="0"/>
              <a:t> </a:t>
            </a:r>
            <a:r>
              <a:rPr lang="en-US" altLang="zh-TW" sz="2400" dirty="0"/>
              <a:t>Slater determinant can be short-handed as</a:t>
            </a:r>
            <a:endParaRPr lang="en-US" sz="2400" dirty="0"/>
          </a:p>
        </p:txBody>
      </p:sp>
      <p:pic>
        <p:nvPicPr>
          <p:cNvPr id="13" name="Picture 12">
            <a:extLst>
              <a:ext uri="{FF2B5EF4-FFF2-40B4-BE49-F238E27FC236}">
                <a16:creationId xmlns:a16="http://schemas.microsoft.com/office/drawing/2014/main" id="{6D6254C3-2242-04C5-21A6-E33CC88BFBE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8518" y="3442266"/>
            <a:ext cx="4521166" cy="369471"/>
          </a:xfrm>
          <a:prstGeom prst="rect">
            <a:avLst/>
          </a:prstGeom>
        </p:spPr>
      </p:pic>
      <p:sp>
        <p:nvSpPr>
          <p:cNvPr id="4" name="TextBox 3">
            <a:extLst>
              <a:ext uri="{FF2B5EF4-FFF2-40B4-BE49-F238E27FC236}">
                <a16:creationId xmlns:a16="http://schemas.microsoft.com/office/drawing/2014/main" id="{75D013E4-1150-46CA-D9CF-6320D57F0E09}"/>
              </a:ext>
            </a:extLst>
          </p:cNvPr>
          <p:cNvSpPr txBox="1"/>
          <p:nvPr/>
        </p:nvSpPr>
        <p:spPr>
          <a:xfrm>
            <a:off x="390545" y="779664"/>
            <a:ext cx="8296256" cy="461665"/>
          </a:xfrm>
          <a:prstGeom prst="rect">
            <a:avLst/>
          </a:prstGeom>
          <a:noFill/>
        </p:spPr>
        <p:txBody>
          <a:bodyPr wrap="square" rtlCol="0">
            <a:spAutoFit/>
          </a:bodyPr>
          <a:lstStyle/>
          <a:p>
            <a:pPr algn="just"/>
            <a:r>
              <a:rPr lang="en-US" sz="2400" dirty="0"/>
              <a:t>Generally,</a:t>
            </a:r>
          </a:p>
        </p:txBody>
      </p:sp>
      <p:pic>
        <p:nvPicPr>
          <p:cNvPr id="7" name="Picture 6">
            <a:extLst>
              <a:ext uri="{FF2B5EF4-FFF2-40B4-BE49-F238E27FC236}">
                <a16:creationId xmlns:a16="http://schemas.microsoft.com/office/drawing/2014/main" id="{6E791574-2263-C884-2ECD-4ECD8D474F73}"/>
              </a:ext>
            </a:extLst>
          </p:cNvPr>
          <p:cNvPicPr>
            <a:picLocks noChangeAspect="1"/>
          </p:cNvPicPr>
          <p:nvPr/>
        </p:nvPicPr>
        <p:blipFill>
          <a:blip r:embed="rId4"/>
          <a:stretch>
            <a:fillRect/>
          </a:stretch>
        </p:blipFill>
        <p:spPr>
          <a:xfrm>
            <a:off x="488519" y="4283388"/>
            <a:ext cx="7163895" cy="841248"/>
          </a:xfrm>
          <a:prstGeom prst="rect">
            <a:avLst/>
          </a:prstGeom>
        </p:spPr>
      </p:pic>
      <p:sp>
        <p:nvSpPr>
          <p:cNvPr id="10" name="TextBox 9">
            <a:extLst>
              <a:ext uri="{FF2B5EF4-FFF2-40B4-BE49-F238E27FC236}">
                <a16:creationId xmlns:a16="http://schemas.microsoft.com/office/drawing/2014/main" id="{A2E38D70-64D7-9DEC-0D5A-5358076623C8}"/>
              </a:ext>
            </a:extLst>
          </p:cNvPr>
          <p:cNvSpPr txBox="1"/>
          <p:nvPr/>
        </p:nvSpPr>
        <p:spPr>
          <a:xfrm>
            <a:off x="390544" y="3820954"/>
            <a:ext cx="8296256" cy="461665"/>
          </a:xfrm>
          <a:prstGeom prst="rect">
            <a:avLst/>
          </a:prstGeom>
          <a:noFill/>
        </p:spPr>
        <p:txBody>
          <a:bodyPr wrap="square" rtlCol="0">
            <a:spAutoFit/>
          </a:bodyPr>
          <a:lstStyle/>
          <a:p>
            <a:pPr algn="just"/>
            <a:r>
              <a:rPr lang="en-US" sz="2400" dirty="0"/>
              <a:t>which is</a:t>
            </a:r>
          </a:p>
        </p:txBody>
      </p:sp>
    </p:spTree>
    <p:extLst>
      <p:ext uri="{BB962C8B-B14F-4D97-AF65-F5344CB8AC3E}">
        <p14:creationId xmlns:p14="http://schemas.microsoft.com/office/powerpoint/2010/main" val="4267554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Slater determinants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28</a:t>
            </a:fld>
            <a:endParaRPr lang="zh-TW" altLang="en-US"/>
          </a:p>
        </p:txBody>
      </p:sp>
      <p:sp>
        <p:nvSpPr>
          <p:cNvPr id="5" name="TextBox 4">
            <a:extLst>
              <a:ext uri="{FF2B5EF4-FFF2-40B4-BE49-F238E27FC236}">
                <a16:creationId xmlns:a16="http://schemas.microsoft.com/office/drawing/2014/main" id="{513DEC0D-ABA5-1817-9B64-0104758B3E80}"/>
              </a:ext>
            </a:extLst>
          </p:cNvPr>
          <p:cNvSpPr txBox="1"/>
          <p:nvPr/>
        </p:nvSpPr>
        <p:spPr>
          <a:xfrm>
            <a:off x="390545" y="773667"/>
            <a:ext cx="8296256" cy="461665"/>
          </a:xfrm>
          <a:prstGeom prst="rect">
            <a:avLst/>
          </a:prstGeom>
          <a:noFill/>
        </p:spPr>
        <p:txBody>
          <a:bodyPr wrap="square" rtlCol="0">
            <a:spAutoFit/>
          </a:bodyPr>
          <a:lstStyle/>
          <a:p>
            <a:pPr algn="just"/>
            <a:r>
              <a:rPr lang="en-US" sz="2400" dirty="0"/>
              <a:t>Slater determinants solve the issues </a:t>
            </a:r>
          </a:p>
        </p:txBody>
      </p:sp>
      <p:sp>
        <p:nvSpPr>
          <p:cNvPr id="3" name="TextBox 2">
            <a:extLst>
              <a:ext uri="{FF2B5EF4-FFF2-40B4-BE49-F238E27FC236}">
                <a16:creationId xmlns:a16="http://schemas.microsoft.com/office/drawing/2014/main" id="{7C24F90F-2CFE-4714-1378-3F3C97738E10}"/>
              </a:ext>
            </a:extLst>
          </p:cNvPr>
          <p:cNvSpPr txBox="1"/>
          <p:nvPr/>
        </p:nvSpPr>
        <p:spPr>
          <a:xfrm>
            <a:off x="390545" y="1235332"/>
            <a:ext cx="8296256" cy="2308324"/>
          </a:xfrm>
          <a:prstGeom prst="rect">
            <a:avLst/>
          </a:prstGeom>
          <a:noFill/>
        </p:spPr>
        <p:txBody>
          <a:bodyPr wrap="square" rtlCol="0">
            <a:spAutoFit/>
          </a:bodyPr>
          <a:lstStyle/>
          <a:p>
            <a:pPr marL="342900" indent="-342900" algn="just">
              <a:buFont typeface="Wingdings" pitchFamily="2" charset="2"/>
              <a:buChar char="ü"/>
            </a:pPr>
            <a:r>
              <a:rPr lang="en-US" sz="2400" dirty="0"/>
              <a:t>Electrons are indistinguishable</a:t>
            </a:r>
          </a:p>
          <a:p>
            <a:pPr marL="342900" indent="-342900" algn="just">
              <a:buFont typeface="Wingdings" pitchFamily="2" charset="2"/>
              <a:buChar char="ü"/>
            </a:pPr>
            <a:r>
              <a:rPr lang="en-US" sz="2400" dirty="0"/>
              <a:t>The wave function should be anti-symmetric with respect to the exchange of the space and spin of two electrons</a:t>
            </a:r>
          </a:p>
          <a:p>
            <a:pPr marL="342900" indent="-342900" algn="just">
              <a:buFont typeface="Wingdings" pitchFamily="2" charset="2"/>
              <a:buChar char="ü"/>
            </a:pPr>
            <a:r>
              <a:rPr lang="en-US" sz="2400" dirty="0"/>
              <a:t>Electrons with parallel spins are correlated (exchange correlation)</a:t>
            </a:r>
          </a:p>
          <a:p>
            <a:pPr marL="342900" indent="-342900" algn="just">
              <a:buFont typeface="Wingdings" pitchFamily="2" charset="2"/>
              <a:buChar char="v"/>
            </a:pPr>
            <a:r>
              <a:rPr lang="en-US" sz="2400" dirty="0"/>
              <a:t>Electrons with opposite spins are still not correlated</a:t>
            </a:r>
          </a:p>
        </p:txBody>
      </p:sp>
    </p:spTree>
    <p:extLst>
      <p:ext uri="{BB962C8B-B14F-4D97-AF65-F5344CB8AC3E}">
        <p14:creationId xmlns:p14="http://schemas.microsoft.com/office/powerpoint/2010/main" val="3253150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Slater determinants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29</a:t>
            </a:fld>
            <a:endParaRPr lang="zh-TW" altLang="en-US"/>
          </a:p>
        </p:txBody>
      </p:sp>
      <p:sp>
        <p:nvSpPr>
          <p:cNvPr id="9" name="TextBox 8">
            <a:extLst>
              <a:ext uri="{FF2B5EF4-FFF2-40B4-BE49-F238E27FC236}">
                <a16:creationId xmlns:a16="http://schemas.microsoft.com/office/drawing/2014/main" id="{244FD8F1-9BC8-AE23-8903-E0FCFE1BE61B}"/>
              </a:ext>
            </a:extLst>
          </p:cNvPr>
          <p:cNvSpPr txBox="1"/>
          <p:nvPr/>
        </p:nvSpPr>
        <p:spPr>
          <a:xfrm>
            <a:off x="390544" y="4824225"/>
            <a:ext cx="8296256" cy="461665"/>
          </a:xfrm>
          <a:prstGeom prst="rect">
            <a:avLst/>
          </a:prstGeom>
          <a:noFill/>
        </p:spPr>
        <p:txBody>
          <a:bodyPr wrap="square" rtlCol="0">
            <a:spAutoFit/>
          </a:bodyPr>
          <a:lstStyle/>
          <a:p>
            <a:pPr algn="just"/>
            <a:r>
              <a:rPr lang="en-US" sz="2400" dirty="0"/>
              <a:t>cross terms cancel out self terms</a:t>
            </a:r>
          </a:p>
        </p:txBody>
      </p:sp>
      <p:sp>
        <p:nvSpPr>
          <p:cNvPr id="13" name="TextBox 12">
            <a:extLst>
              <a:ext uri="{FF2B5EF4-FFF2-40B4-BE49-F238E27FC236}">
                <a16:creationId xmlns:a16="http://schemas.microsoft.com/office/drawing/2014/main" id="{DB133437-3456-E816-4BF1-BDF98E7AE32B}"/>
              </a:ext>
            </a:extLst>
          </p:cNvPr>
          <p:cNvSpPr txBox="1"/>
          <p:nvPr/>
        </p:nvSpPr>
        <p:spPr>
          <a:xfrm>
            <a:off x="390544" y="3072346"/>
            <a:ext cx="8296256" cy="461665"/>
          </a:xfrm>
          <a:prstGeom prst="rect">
            <a:avLst/>
          </a:prstGeom>
          <a:noFill/>
        </p:spPr>
        <p:txBody>
          <a:bodyPr wrap="square" rtlCol="0">
            <a:spAutoFit/>
          </a:bodyPr>
          <a:lstStyle/>
          <a:p>
            <a:pPr algn="just"/>
            <a:r>
              <a:rPr lang="en-US" sz="2400" dirty="0"/>
              <a:t>The probability is</a:t>
            </a:r>
          </a:p>
        </p:txBody>
      </p:sp>
      <p:pic>
        <p:nvPicPr>
          <p:cNvPr id="4" name="Picture 3">
            <a:extLst>
              <a:ext uri="{FF2B5EF4-FFF2-40B4-BE49-F238E27FC236}">
                <a16:creationId xmlns:a16="http://schemas.microsoft.com/office/drawing/2014/main" id="{B1F0223C-0235-AAF6-7972-C247AC3F55C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88518" y="3559508"/>
            <a:ext cx="8198282" cy="762440"/>
          </a:xfrm>
          <a:prstGeom prst="rect">
            <a:avLst/>
          </a:prstGeom>
        </p:spPr>
      </p:pic>
      <p:sp>
        <p:nvSpPr>
          <p:cNvPr id="6" name="Rectangle 5">
            <a:extLst>
              <a:ext uri="{FF2B5EF4-FFF2-40B4-BE49-F238E27FC236}">
                <a16:creationId xmlns:a16="http://schemas.microsoft.com/office/drawing/2014/main" id="{00057FF1-FB07-C789-58F4-6BD61F29CE2E}"/>
              </a:ext>
            </a:extLst>
          </p:cNvPr>
          <p:cNvSpPr/>
          <p:nvPr/>
        </p:nvSpPr>
        <p:spPr>
          <a:xfrm>
            <a:off x="457200" y="773667"/>
            <a:ext cx="8229600" cy="855878"/>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400" dirty="0">
                <a:ln w="0"/>
                <a:solidFill>
                  <a:schemeClr val="tx1"/>
                </a:solidFill>
              </a:rPr>
              <a:t>Slater determinants solve the issues </a:t>
            </a:r>
          </a:p>
          <a:p>
            <a:pPr marL="342900" indent="-342900" algn="just">
              <a:buFont typeface="Wingdings" pitchFamily="2" charset="2"/>
              <a:buChar char="ü"/>
            </a:pPr>
            <a:r>
              <a:rPr lang="en-US" sz="2400" dirty="0">
                <a:solidFill>
                  <a:schemeClr val="tx1"/>
                </a:solidFill>
              </a:rPr>
              <a:t>Electrons with parallel spins are correlated</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4B33DF3-5FE1-2446-BD67-C63260CEC5DB}"/>
                  </a:ext>
                </a:extLst>
              </p:cNvPr>
              <p:cNvSpPr txBox="1"/>
              <p:nvPr/>
            </p:nvSpPr>
            <p:spPr>
              <a:xfrm>
                <a:off x="390544" y="4342254"/>
                <a:ext cx="8296256" cy="461665"/>
              </a:xfrm>
              <a:prstGeom prst="rect">
                <a:avLst/>
              </a:prstGeom>
              <a:noFill/>
            </p:spPr>
            <p:txBody>
              <a:bodyPr wrap="square" rtlCol="0">
                <a:spAutoFit/>
              </a:bodyPr>
              <a:lstStyle/>
              <a:p>
                <a:pPr algn="just"/>
                <a:r>
                  <a:rPr lang="en-US" sz="2400" dirty="0"/>
                  <a:t>Let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𝜓</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𝜓</m:t>
                        </m:r>
                      </m:e>
                      <m:sub>
                        <m:r>
                          <a:rPr lang="en-US" sz="2400" b="0" i="1" smtClean="0">
                            <a:latin typeface="Cambria Math" panose="02040503050406030204" pitchFamily="18" charset="0"/>
                          </a:rPr>
                          <m:t>2</m:t>
                        </m:r>
                      </m:sub>
                    </m:sSub>
                  </m:oMath>
                </a14:m>
                <a:r>
                  <a:rPr lang="en-US" sz="2400" dirty="0"/>
                  <a:t>,</a:t>
                </a:r>
              </a:p>
            </p:txBody>
          </p:sp>
        </mc:Choice>
        <mc:Fallback xmlns="">
          <p:sp>
            <p:nvSpPr>
              <p:cNvPr id="11" name="TextBox 10">
                <a:extLst>
                  <a:ext uri="{FF2B5EF4-FFF2-40B4-BE49-F238E27FC236}">
                    <a16:creationId xmlns:a16="http://schemas.microsoft.com/office/drawing/2014/main" id="{74B33DF3-5FE1-2446-BD67-C63260CEC5DB}"/>
                  </a:ext>
                </a:extLst>
              </p:cNvPr>
              <p:cNvSpPr txBox="1">
                <a:spLocks noRot="1" noChangeAspect="1" noMove="1" noResize="1" noEditPoints="1" noAdjustHandles="1" noChangeArrowheads="1" noChangeShapeType="1" noTextEdit="1"/>
              </p:cNvSpPr>
              <p:nvPr/>
            </p:nvSpPr>
            <p:spPr>
              <a:xfrm>
                <a:off x="390544" y="4342254"/>
                <a:ext cx="8296256" cy="461665"/>
              </a:xfrm>
              <a:prstGeom prst="rect">
                <a:avLst/>
              </a:prstGeom>
              <a:blipFill>
                <a:blip r:embed="rId3"/>
                <a:stretch>
                  <a:fillRect l="-1070" t="-10526"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D33DA0B-DABB-F065-2F68-EA44C1D06053}"/>
                  </a:ext>
                </a:extLst>
              </p:cNvPr>
              <p:cNvSpPr txBox="1"/>
              <p:nvPr/>
            </p:nvSpPr>
            <p:spPr>
              <a:xfrm>
                <a:off x="390544" y="5312442"/>
                <a:ext cx="8198282" cy="1200329"/>
              </a:xfrm>
              <a:prstGeom prst="rect">
                <a:avLst/>
              </a:prstGeom>
              <a:noFill/>
            </p:spPr>
            <p:txBody>
              <a:bodyPr wrap="square" rtlCol="0">
                <a:spAutoFit/>
              </a:bodyPr>
              <a:lstStyle/>
              <a:p>
                <a:pPr algn="just"/>
                <a14:m>
                  <m:oMath xmlns:m="http://schemas.openxmlformats.org/officeDocument/2006/math">
                    <m:r>
                      <a:rPr lang="en-US" sz="2400" b="0" i="1" smtClean="0">
                        <a:latin typeface="Cambria Math" panose="02040503050406030204" pitchFamily="18" charset="0"/>
                      </a:rPr>
                      <m:t>⇒</m:t>
                    </m:r>
                  </m:oMath>
                </a14:m>
                <a:r>
                  <a:rPr lang="en-US" sz="2400" dirty="0">
                    <a:latin typeface="Arial" panose="020B0604020202020204" pitchFamily="34" charset="0"/>
                    <a:cs typeface="Arial" panose="020B0604020202020204" pitchFamily="34" charset="0"/>
                  </a:rPr>
                  <a:t> there is no probability of finding two electrons in the same spot with the same spin, which is the the exchange correlation. A </a:t>
                </a:r>
                <a:r>
                  <a:rPr lang="en-US" sz="2400" i="1" dirty="0">
                    <a:latin typeface="Arial" panose="020B0604020202020204" pitchFamily="34" charset="0"/>
                    <a:cs typeface="Arial" panose="020B0604020202020204" pitchFamily="34" charset="0"/>
                  </a:rPr>
                  <a:t>Fermi hole</a:t>
                </a:r>
                <a:r>
                  <a:rPr lang="en-US" sz="2400" dirty="0">
                    <a:latin typeface="Arial" panose="020B0604020202020204" pitchFamily="34" charset="0"/>
                    <a:cs typeface="Arial" panose="020B0604020202020204" pitchFamily="34" charset="0"/>
                  </a:rPr>
                  <a:t> is said to exist around an electron.</a:t>
                </a:r>
              </a:p>
            </p:txBody>
          </p:sp>
        </mc:Choice>
        <mc:Fallback xmlns="">
          <p:sp>
            <p:nvSpPr>
              <p:cNvPr id="14" name="TextBox 13">
                <a:extLst>
                  <a:ext uri="{FF2B5EF4-FFF2-40B4-BE49-F238E27FC236}">
                    <a16:creationId xmlns:a16="http://schemas.microsoft.com/office/drawing/2014/main" id="{9D33DA0B-DABB-F065-2F68-EA44C1D06053}"/>
                  </a:ext>
                </a:extLst>
              </p:cNvPr>
              <p:cNvSpPr txBox="1">
                <a:spLocks noRot="1" noChangeAspect="1" noMove="1" noResize="1" noEditPoints="1" noAdjustHandles="1" noChangeArrowheads="1" noChangeShapeType="1" noTextEdit="1"/>
              </p:cNvSpPr>
              <p:nvPr/>
            </p:nvSpPr>
            <p:spPr>
              <a:xfrm>
                <a:off x="390544" y="5312442"/>
                <a:ext cx="8198282" cy="1200329"/>
              </a:xfrm>
              <a:prstGeom prst="rect">
                <a:avLst/>
              </a:prstGeom>
              <a:blipFill>
                <a:blip r:embed="rId4"/>
                <a:stretch>
                  <a:fillRect l="-1082" t="-4211" r="-1082"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5FE0A01-FD92-C686-A716-670572DFF85B}"/>
                  </a:ext>
                </a:extLst>
              </p:cNvPr>
              <p:cNvSpPr txBox="1"/>
              <p:nvPr/>
            </p:nvSpPr>
            <p:spPr>
              <a:xfrm>
                <a:off x="390544" y="1724015"/>
                <a:ext cx="8296256" cy="830997"/>
              </a:xfrm>
              <a:prstGeom prst="rect">
                <a:avLst/>
              </a:prstGeom>
              <a:noFill/>
            </p:spPr>
            <p:txBody>
              <a:bodyPr wrap="square" rtlCol="0">
                <a:spAutoFit/>
              </a:bodyPr>
              <a:lstStyle/>
              <a:p>
                <a:pPr algn="just"/>
                <a:r>
                  <a:rPr lang="en-US" sz="2400" dirty="0"/>
                  <a:t>Let electron 1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oMath>
                </a14:m>
                <a:r>
                  <a:rPr lang="en-US" sz="2400" dirty="0"/>
                  <a:t>) and electron 2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oMath>
                </a14:m>
                <a:r>
                  <a:rPr lang="en-US" sz="2400" dirty="0"/>
                  <a:t>) in the two different spatial orbitals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𝜓</m:t>
                        </m:r>
                      </m:e>
                      <m:sub>
                        <m:r>
                          <a:rPr lang="en-US" sz="2400" b="0" i="1" smtClean="0">
                            <a:latin typeface="Cambria Math" panose="02040503050406030204" pitchFamily="18" charset="0"/>
                          </a:rPr>
                          <m:t>1</m:t>
                        </m:r>
                      </m:sub>
                    </m:sSub>
                  </m:oMath>
                </a14:m>
                <a:r>
                  <a:rPr lang="en-US" sz="2400" dirty="0"/>
                  <a:t> and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𝜓</m:t>
                        </m:r>
                      </m:e>
                      <m:sub>
                        <m:r>
                          <a:rPr lang="en-US" sz="2400" b="0" i="1" smtClean="0">
                            <a:latin typeface="Cambria Math" panose="02040503050406030204" pitchFamily="18" charset="0"/>
                          </a:rPr>
                          <m:t>2</m:t>
                        </m:r>
                      </m:sub>
                    </m:sSub>
                  </m:oMath>
                </a14:m>
                <a:r>
                  <a:rPr lang="en-US" sz="2400" dirty="0"/>
                  <a:t>) with the same spin (</a:t>
                </a:r>
                <a14:m>
                  <m:oMath xmlns:m="http://schemas.openxmlformats.org/officeDocument/2006/math">
                    <m:r>
                      <a:rPr lang="en-US" sz="2400" b="0" i="1" smtClean="0">
                        <a:latin typeface="Cambria Math" panose="02040503050406030204" pitchFamily="18" charset="0"/>
                      </a:rPr>
                      <m:t>𝛽</m:t>
                    </m:r>
                  </m:oMath>
                </a14:m>
                <a:r>
                  <a:rPr lang="en-US" sz="2400" dirty="0"/>
                  <a:t>). </a:t>
                </a:r>
              </a:p>
            </p:txBody>
          </p:sp>
        </mc:Choice>
        <mc:Fallback xmlns="">
          <p:sp>
            <p:nvSpPr>
              <p:cNvPr id="18" name="TextBox 17">
                <a:extLst>
                  <a:ext uri="{FF2B5EF4-FFF2-40B4-BE49-F238E27FC236}">
                    <a16:creationId xmlns:a16="http://schemas.microsoft.com/office/drawing/2014/main" id="{F5FE0A01-FD92-C686-A716-670572DFF85B}"/>
                  </a:ext>
                </a:extLst>
              </p:cNvPr>
              <p:cNvSpPr txBox="1">
                <a:spLocks noRot="1" noChangeAspect="1" noMove="1" noResize="1" noEditPoints="1" noAdjustHandles="1" noChangeArrowheads="1" noChangeShapeType="1" noTextEdit="1"/>
              </p:cNvSpPr>
              <p:nvPr/>
            </p:nvSpPr>
            <p:spPr>
              <a:xfrm>
                <a:off x="390544" y="1724015"/>
                <a:ext cx="8296256" cy="830997"/>
              </a:xfrm>
              <a:prstGeom prst="rect">
                <a:avLst/>
              </a:prstGeom>
              <a:blipFill>
                <a:blip r:embed="rId5"/>
                <a:stretch>
                  <a:fillRect l="-1070" t="-4478" r="-1223" b="-14925"/>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9644A9DB-89C2-F76C-A810-6F69E76345B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88518" y="2649482"/>
            <a:ext cx="2939110" cy="369887"/>
          </a:xfrm>
          <a:prstGeom prst="rect">
            <a:avLst/>
          </a:prstGeom>
        </p:spPr>
      </p:pic>
      <p:pic>
        <p:nvPicPr>
          <p:cNvPr id="20" name="Picture 19">
            <a:extLst>
              <a:ext uri="{FF2B5EF4-FFF2-40B4-BE49-F238E27FC236}">
                <a16:creationId xmlns:a16="http://schemas.microsoft.com/office/drawing/2014/main" id="{1FEBAF90-F17D-8134-220E-CF4E4E898AA7}"/>
              </a:ext>
            </a:extLst>
          </p:cNvPr>
          <p:cNvPicPr>
            <a:picLocks noChangeAspect="1"/>
          </p:cNvPicPr>
          <p:nvPr/>
        </p:nvPicPr>
        <p:blipFill>
          <a:blip r:embed="rId7"/>
          <a:stretch>
            <a:fillRect/>
          </a:stretch>
        </p:blipFill>
        <p:spPr>
          <a:xfrm>
            <a:off x="3595099" y="2653657"/>
            <a:ext cx="3073106" cy="393192"/>
          </a:xfrm>
          <a:prstGeom prst="rect">
            <a:avLst/>
          </a:prstGeom>
        </p:spPr>
      </p:pic>
      <p:pic>
        <p:nvPicPr>
          <p:cNvPr id="3" name="Picture 2">
            <a:extLst>
              <a:ext uri="{FF2B5EF4-FFF2-40B4-BE49-F238E27FC236}">
                <a16:creationId xmlns:a16="http://schemas.microsoft.com/office/drawing/2014/main" id="{FD971C94-78E7-5E26-63F4-998B0608BB2C}"/>
              </a:ext>
            </a:extLst>
          </p:cNvPr>
          <p:cNvPicPr>
            <a:picLocks noChangeAspect="1"/>
          </p:cNvPicPr>
          <p:nvPr/>
        </p:nvPicPr>
        <p:blipFill rotWithShape="1">
          <a:blip r:embed="rId8"/>
          <a:srcRect r="1123"/>
          <a:stretch/>
        </p:blipFill>
        <p:spPr>
          <a:xfrm>
            <a:off x="2224443" y="4425089"/>
            <a:ext cx="1725765" cy="372608"/>
          </a:xfrm>
          <a:prstGeom prst="rect">
            <a:avLst/>
          </a:prstGeom>
        </p:spPr>
      </p:pic>
      <p:sp>
        <p:nvSpPr>
          <p:cNvPr id="5" name="TextBox 4">
            <a:extLst>
              <a:ext uri="{FF2B5EF4-FFF2-40B4-BE49-F238E27FC236}">
                <a16:creationId xmlns:a16="http://schemas.microsoft.com/office/drawing/2014/main" id="{426DD567-5F4D-01B4-1107-E962742436C3}"/>
              </a:ext>
            </a:extLst>
          </p:cNvPr>
          <p:cNvSpPr txBox="1"/>
          <p:nvPr/>
        </p:nvSpPr>
        <p:spPr>
          <a:xfrm>
            <a:off x="3325473" y="2619420"/>
            <a:ext cx="269626" cy="461665"/>
          </a:xfrm>
          <a:prstGeom prst="rect">
            <a:avLst/>
          </a:prstGeom>
          <a:noFill/>
        </p:spPr>
        <p:txBody>
          <a:bodyPr wrap="none" rtlCol="0">
            <a:spAutoFit/>
          </a:bodyPr>
          <a:lstStyle/>
          <a:p>
            <a:r>
              <a:rPr lang="en-US" sz="2400" dirty="0"/>
              <a:t>,</a:t>
            </a:r>
          </a:p>
        </p:txBody>
      </p:sp>
    </p:spTree>
    <p:extLst>
      <p:ext uri="{BB962C8B-B14F-4D97-AF65-F5344CB8AC3E}">
        <p14:creationId xmlns:p14="http://schemas.microsoft.com/office/powerpoint/2010/main" val="4282778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FAFC6-0599-FC82-ED29-F7102AA7ADAC}"/>
              </a:ext>
            </a:extLst>
          </p:cNvPr>
          <p:cNvSpPr>
            <a:spLocks noGrp="1"/>
          </p:cNvSpPr>
          <p:nvPr>
            <p:ph type="title"/>
          </p:nvPr>
        </p:nvSpPr>
        <p:spPr/>
        <p:txBody>
          <a:bodyPr/>
          <a:lstStyle/>
          <a:p>
            <a:r>
              <a:rPr lang="en-US" dirty="0"/>
              <a:t>Atomic units</a:t>
            </a:r>
          </a:p>
        </p:txBody>
      </p:sp>
      <p:sp>
        <p:nvSpPr>
          <p:cNvPr id="4" name="Slide Number Placeholder 3">
            <a:extLst>
              <a:ext uri="{FF2B5EF4-FFF2-40B4-BE49-F238E27FC236}">
                <a16:creationId xmlns:a16="http://schemas.microsoft.com/office/drawing/2014/main" id="{C4562819-F036-B3AE-29B8-EAD54FFE3FAB}"/>
              </a:ext>
            </a:extLst>
          </p:cNvPr>
          <p:cNvSpPr>
            <a:spLocks noGrp="1"/>
          </p:cNvSpPr>
          <p:nvPr>
            <p:ph type="sldNum" sz="quarter" idx="12"/>
          </p:nvPr>
        </p:nvSpPr>
        <p:spPr/>
        <p:txBody>
          <a:bodyPr/>
          <a:lstStyle/>
          <a:p>
            <a:fld id="{E1EB6482-E8AD-494A-B82D-562298BE05A7}" type="slidenum">
              <a:rPr lang="zh-TW" altLang="en-US" smtClean="0"/>
              <a:pPr/>
              <a:t>3</a:t>
            </a:fld>
            <a:endParaRPr lang="zh-TW" altLang="en-US"/>
          </a:p>
        </p:txBody>
      </p:sp>
      <p:pic>
        <p:nvPicPr>
          <p:cNvPr id="5" name="Picture 4">
            <a:extLst>
              <a:ext uri="{FF2B5EF4-FFF2-40B4-BE49-F238E27FC236}">
                <a16:creationId xmlns:a16="http://schemas.microsoft.com/office/drawing/2014/main" id="{B69035FD-4600-D383-8D03-E9F38274B250}"/>
              </a:ext>
            </a:extLst>
          </p:cNvPr>
          <p:cNvPicPr>
            <a:picLocks noChangeAspect="1"/>
          </p:cNvPicPr>
          <p:nvPr/>
        </p:nvPicPr>
        <p:blipFill>
          <a:blip r:embed="rId2"/>
          <a:stretch>
            <a:fillRect/>
          </a:stretch>
        </p:blipFill>
        <p:spPr>
          <a:xfrm>
            <a:off x="979714" y="879893"/>
            <a:ext cx="7184571" cy="5672524"/>
          </a:xfrm>
          <a:prstGeom prst="rect">
            <a:avLst/>
          </a:prstGeom>
        </p:spPr>
      </p:pic>
    </p:spTree>
    <p:extLst>
      <p:ext uri="{BB962C8B-B14F-4D97-AF65-F5344CB8AC3E}">
        <p14:creationId xmlns:p14="http://schemas.microsoft.com/office/powerpoint/2010/main" val="1730329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Slater determinants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30</a:t>
            </a:fld>
            <a:endParaRPr lang="zh-TW" alt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44FD8F1-9BC8-AE23-8903-E0FCFE1BE61B}"/>
                  </a:ext>
                </a:extLst>
              </p:cNvPr>
              <p:cNvSpPr txBox="1"/>
              <p:nvPr/>
            </p:nvSpPr>
            <p:spPr>
              <a:xfrm>
                <a:off x="390544" y="4613098"/>
                <a:ext cx="8296256" cy="461665"/>
              </a:xfrm>
              <a:prstGeom prst="rect">
                <a:avLst/>
              </a:prstGeom>
              <a:noFill/>
            </p:spPr>
            <p:txBody>
              <a:bodyPr wrap="square" rtlCol="0">
                <a:spAutoFit/>
              </a:bodyPr>
              <a:lstStyle/>
              <a:p>
                <a:pPr algn="just"/>
                <a:r>
                  <a:rPr lang="en-US" sz="2400" dirty="0"/>
                  <a:t>Cross terms vanish as </a:t>
                </a:r>
                <a14:m>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e>
                      <m:e>
                        <m:r>
                          <a:rPr lang="en-US" sz="2400" b="0" i="1" smtClean="0">
                            <a:latin typeface="Cambria Math" panose="02040503050406030204" pitchFamily="18" charset="0"/>
                          </a:rPr>
                          <m:t>𝛽</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e>
                    </m:d>
                    <m:r>
                      <a:rPr lang="en-US" sz="2400" b="0" i="1" smtClean="0">
                        <a:latin typeface="Cambria Math" panose="02040503050406030204" pitchFamily="18" charset="0"/>
                      </a:rPr>
                      <m:t>=0</m:t>
                    </m:r>
                  </m:oMath>
                </a14:m>
                <a:endParaRPr lang="en-US" sz="2400" dirty="0"/>
              </a:p>
            </p:txBody>
          </p:sp>
        </mc:Choice>
        <mc:Fallback xmlns="">
          <p:sp>
            <p:nvSpPr>
              <p:cNvPr id="9" name="TextBox 8">
                <a:extLst>
                  <a:ext uri="{FF2B5EF4-FFF2-40B4-BE49-F238E27FC236}">
                    <a16:creationId xmlns:a16="http://schemas.microsoft.com/office/drawing/2014/main" id="{244FD8F1-9BC8-AE23-8903-E0FCFE1BE61B}"/>
                  </a:ext>
                </a:extLst>
              </p:cNvPr>
              <p:cNvSpPr txBox="1">
                <a:spLocks noRot="1" noChangeAspect="1" noMove="1" noResize="1" noEditPoints="1" noAdjustHandles="1" noChangeArrowheads="1" noChangeShapeType="1" noTextEdit="1"/>
              </p:cNvSpPr>
              <p:nvPr/>
            </p:nvSpPr>
            <p:spPr>
              <a:xfrm>
                <a:off x="390544" y="4613098"/>
                <a:ext cx="8296256" cy="461665"/>
              </a:xfrm>
              <a:prstGeom prst="rect">
                <a:avLst/>
              </a:prstGeom>
              <a:blipFill>
                <a:blip r:embed="rId2"/>
                <a:stretch>
                  <a:fillRect l="-1102" t="-9333" b="-32000"/>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79F6C473-E7BA-19B3-0265-EEBDAAF308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30227" y="5057836"/>
            <a:ext cx="3575309" cy="438912"/>
          </a:xfrm>
          <a:prstGeom prst="rect">
            <a:avLst/>
          </a:prstGeom>
        </p:spPr>
      </p:pic>
      <p:sp>
        <p:nvSpPr>
          <p:cNvPr id="13" name="TextBox 12">
            <a:extLst>
              <a:ext uri="{FF2B5EF4-FFF2-40B4-BE49-F238E27FC236}">
                <a16:creationId xmlns:a16="http://schemas.microsoft.com/office/drawing/2014/main" id="{DB133437-3456-E816-4BF1-BDF98E7AE32B}"/>
              </a:ext>
            </a:extLst>
          </p:cNvPr>
          <p:cNvSpPr txBox="1"/>
          <p:nvPr/>
        </p:nvSpPr>
        <p:spPr>
          <a:xfrm>
            <a:off x="390544" y="3072346"/>
            <a:ext cx="8296256" cy="461665"/>
          </a:xfrm>
          <a:prstGeom prst="rect">
            <a:avLst/>
          </a:prstGeom>
          <a:noFill/>
        </p:spPr>
        <p:txBody>
          <a:bodyPr wrap="square" rtlCol="0">
            <a:spAutoFit/>
          </a:bodyPr>
          <a:lstStyle/>
          <a:p>
            <a:pPr algn="just"/>
            <a:r>
              <a:rPr lang="en-US" sz="2400" dirty="0"/>
              <a:t>The probability is</a:t>
            </a:r>
          </a:p>
        </p:txBody>
      </p:sp>
      <p:pic>
        <p:nvPicPr>
          <p:cNvPr id="4" name="Picture 3">
            <a:extLst>
              <a:ext uri="{FF2B5EF4-FFF2-40B4-BE49-F238E27FC236}">
                <a16:creationId xmlns:a16="http://schemas.microsoft.com/office/drawing/2014/main" id="{B1F0223C-0235-AAF6-7972-C247AC3F55C3}"/>
              </a:ext>
            </a:extLst>
          </p:cNvPr>
          <p:cNvPicPr>
            <a:picLocks noChangeAspect="1"/>
          </p:cNvPicPr>
          <p:nvPr/>
        </p:nvPicPr>
        <p:blipFill>
          <a:blip r:embed="rId4"/>
          <a:stretch>
            <a:fillRect/>
          </a:stretch>
        </p:blipFill>
        <p:spPr>
          <a:xfrm>
            <a:off x="488518" y="3501100"/>
            <a:ext cx="7958796" cy="1079879"/>
          </a:xfrm>
          <a:prstGeom prst="rect">
            <a:avLst/>
          </a:prstGeom>
        </p:spPr>
      </p:pic>
      <p:sp>
        <p:nvSpPr>
          <p:cNvPr id="6" name="Rectangle 5">
            <a:extLst>
              <a:ext uri="{FF2B5EF4-FFF2-40B4-BE49-F238E27FC236}">
                <a16:creationId xmlns:a16="http://schemas.microsoft.com/office/drawing/2014/main" id="{00057FF1-FB07-C789-58F4-6BD61F29CE2E}"/>
              </a:ext>
            </a:extLst>
          </p:cNvPr>
          <p:cNvSpPr/>
          <p:nvPr/>
        </p:nvSpPr>
        <p:spPr>
          <a:xfrm>
            <a:off x="457200" y="773667"/>
            <a:ext cx="8229600" cy="855878"/>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400" dirty="0">
                <a:ln w="0"/>
                <a:solidFill>
                  <a:schemeClr val="tx1"/>
                </a:solidFill>
              </a:rPr>
              <a:t>Slater determinants still have the issue</a:t>
            </a:r>
          </a:p>
          <a:p>
            <a:pPr marL="342900" indent="-342900" algn="just">
              <a:buFont typeface="Wingdings" pitchFamily="2" charset="2"/>
              <a:buChar char="v"/>
            </a:pPr>
            <a:r>
              <a:rPr lang="en-US" sz="2400" dirty="0">
                <a:ln w="0"/>
                <a:solidFill>
                  <a:schemeClr val="tx1"/>
                </a:solidFill>
              </a:rPr>
              <a:t>Electrons with opposite spins are still not correlated</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4B33DF3-5FE1-2446-BD67-C63260CEC5DB}"/>
                  </a:ext>
                </a:extLst>
              </p:cNvPr>
              <p:cNvSpPr txBox="1"/>
              <p:nvPr/>
            </p:nvSpPr>
            <p:spPr>
              <a:xfrm>
                <a:off x="390544" y="5035083"/>
                <a:ext cx="8296256" cy="461665"/>
              </a:xfrm>
              <a:prstGeom prst="rect">
                <a:avLst/>
              </a:prstGeom>
              <a:noFill/>
            </p:spPr>
            <p:txBody>
              <a:bodyPr wrap="square" rtlCol="0">
                <a:spAutoFit/>
              </a:bodyPr>
              <a:lstStyle/>
              <a:p>
                <a:pPr algn="just"/>
                <a:r>
                  <a:rPr lang="en-US" sz="2400" dirty="0"/>
                  <a:t>Let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𝜓</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𝜓</m:t>
                        </m:r>
                      </m:e>
                      <m:sub>
                        <m:r>
                          <a:rPr lang="en-US" sz="2400" b="0" i="1" smtClean="0">
                            <a:latin typeface="Cambria Math" panose="02040503050406030204" pitchFamily="18" charset="0"/>
                          </a:rPr>
                          <m:t>2</m:t>
                        </m:r>
                      </m:sub>
                    </m:sSub>
                  </m:oMath>
                </a14:m>
                <a:endParaRPr lang="en-US" sz="2400" dirty="0"/>
              </a:p>
            </p:txBody>
          </p:sp>
        </mc:Choice>
        <mc:Fallback xmlns="">
          <p:sp>
            <p:nvSpPr>
              <p:cNvPr id="11" name="TextBox 10">
                <a:extLst>
                  <a:ext uri="{FF2B5EF4-FFF2-40B4-BE49-F238E27FC236}">
                    <a16:creationId xmlns:a16="http://schemas.microsoft.com/office/drawing/2014/main" id="{74B33DF3-5FE1-2446-BD67-C63260CEC5DB}"/>
                  </a:ext>
                </a:extLst>
              </p:cNvPr>
              <p:cNvSpPr txBox="1">
                <a:spLocks noRot="1" noChangeAspect="1" noMove="1" noResize="1" noEditPoints="1" noAdjustHandles="1" noChangeArrowheads="1" noChangeShapeType="1" noTextEdit="1"/>
              </p:cNvSpPr>
              <p:nvPr/>
            </p:nvSpPr>
            <p:spPr>
              <a:xfrm>
                <a:off x="390544" y="5035083"/>
                <a:ext cx="8296256" cy="461665"/>
              </a:xfrm>
              <a:prstGeom prst="rect">
                <a:avLst/>
              </a:prstGeom>
              <a:blipFill>
                <a:blip r:embed="rId5"/>
                <a:stretch>
                  <a:fillRect l="-1070" t="-10811"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D33DA0B-DABB-F065-2F68-EA44C1D06053}"/>
                  </a:ext>
                </a:extLst>
              </p:cNvPr>
              <p:cNvSpPr txBox="1"/>
              <p:nvPr/>
            </p:nvSpPr>
            <p:spPr>
              <a:xfrm>
                <a:off x="390544" y="5542918"/>
                <a:ext cx="8296256" cy="1200329"/>
              </a:xfrm>
              <a:prstGeom prst="rect">
                <a:avLst/>
              </a:prstGeom>
              <a:noFill/>
            </p:spPr>
            <p:txBody>
              <a:bodyPr wrap="square" rtlCol="0">
                <a:spAutoFit/>
              </a:bodyPr>
              <a:lstStyle/>
              <a:p>
                <a:pPr algn="just"/>
                <a14:m>
                  <m:oMath xmlns:m="http://schemas.openxmlformats.org/officeDocument/2006/math">
                    <m:r>
                      <a:rPr lang="en-US" sz="2400" b="0" i="1" smtClean="0">
                        <a:latin typeface="Cambria Math" panose="02040503050406030204" pitchFamily="18" charset="0"/>
                      </a:rPr>
                      <m:t>⇒</m:t>
                    </m:r>
                  </m:oMath>
                </a14:m>
                <a:r>
                  <a:rPr lang="en-US" sz="2400" dirty="0">
                    <a:latin typeface="Arial" panose="020B0604020202020204" pitchFamily="34" charset="0"/>
                    <a:cs typeface="Arial" panose="020B0604020202020204" pitchFamily="34" charset="0"/>
                  </a:rPr>
                  <a:t> there is finite probability of finding two electrons in the same spot, which is not physical, due to the lack of electron correlations for opposite spins.</a:t>
                </a:r>
              </a:p>
            </p:txBody>
          </p:sp>
        </mc:Choice>
        <mc:Fallback xmlns="">
          <p:sp>
            <p:nvSpPr>
              <p:cNvPr id="14" name="TextBox 13">
                <a:extLst>
                  <a:ext uri="{FF2B5EF4-FFF2-40B4-BE49-F238E27FC236}">
                    <a16:creationId xmlns:a16="http://schemas.microsoft.com/office/drawing/2014/main" id="{9D33DA0B-DABB-F065-2F68-EA44C1D06053}"/>
                  </a:ext>
                </a:extLst>
              </p:cNvPr>
              <p:cNvSpPr txBox="1">
                <a:spLocks noRot="1" noChangeAspect="1" noMove="1" noResize="1" noEditPoints="1" noAdjustHandles="1" noChangeArrowheads="1" noChangeShapeType="1" noTextEdit="1"/>
              </p:cNvSpPr>
              <p:nvPr/>
            </p:nvSpPr>
            <p:spPr>
              <a:xfrm>
                <a:off x="390544" y="5542918"/>
                <a:ext cx="8296256" cy="1200329"/>
              </a:xfrm>
              <a:prstGeom prst="rect">
                <a:avLst/>
              </a:prstGeom>
              <a:blipFill>
                <a:blip r:embed="rId6"/>
                <a:stretch>
                  <a:fillRect l="-1070" t="-4211" r="-1223"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5FE0A01-FD92-C686-A716-670572DFF85B}"/>
                  </a:ext>
                </a:extLst>
              </p:cNvPr>
              <p:cNvSpPr txBox="1"/>
              <p:nvPr/>
            </p:nvSpPr>
            <p:spPr>
              <a:xfrm>
                <a:off x="390544" y="1724015"/>
                <a:ext cx="8296256" cy="830997"/>
              </a:xfrm>
              <a:prstGeom prst="rect">
                <a:avLst/>
              </a:prstGeom>
              <a:noFill/>
            </p:spPr>
            <p:txBody>
              <a:bodyPr wrap="square" rtlCol="0">
                <a:spAutoFit/>
              </a:bodyPr>
              <a:lstStyle/>
              <a:p>
                <a:pPr algn="just"/>
                <a:r>
                  <a:rPr lang="en-US" sz="2400" dirty="0"/>
                  <a:t>Let electron 1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oMath>
                </a14:m>
                <a:r>
                  <a:rPr lang="en-US" sz="2400" dirty="0"/>
                  <a:t>) and electron 2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oMath>
                </a14:m>
                <a:r>
                  <a:rPr lang="en-US" sz="2400" dirty="0"/>
                  <a:t>) in the two different spatial orbitals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𝜓</m:t>
                        </m:r>
                      </m:e>
                      <m:sub>
                        <m:r>
                          <a:rPr lang="en-US" sz="2400" b="0" i="1" smtClean="0">
                            <a:latin typeface="Cambria Math" panose="02040503050406030204" pitchFamily="18" charset="0"/>
                          </a:rPr>
                          <m:t>1</m:t>
                        </m:r>
                      </m:sub>
                    </m:sSub>
                  </m:oMath>
                </a14:m>
                <a:r>
                  <a:rPr lang="en-US" sz="2400" dirty="0"/>
                  <a:t> and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𝜓</m:t>
                        </m:r>
                      </m:e>
                      <m:sub>
                        <m:r>
                          <a:rPr lang="en-US" sz="2400" b="0" i="1" smtClean="0">
                            <a:latin typeface="Cambria Math" panose="02040503050406030204" pitchFamily="18" charset="0"/>
                          </a:rPr>
                          <m:t>2</m:t>
                        </m:r>
                      </m:sub>
                    </m:sSub>
                  </m:oMath>
                </a14:m>
                <a:r>
                  <a:rPr lang="en-US" sz="2400" dirty="0"/>
                  <a:t>) with opposite spins (</a:t>
                </a:r>
                <a14:m>
                  <m:oMath xmlns:m="http://schemas.openxmlformats.org/officeDocument/2006/math">
                    <m:r>
                      <a:rPr lang="en-US" sz="2400" b="0" i="1" smtClean="0">
                        <a:latin typeface="Cambria Math" panose="02040503050406030204" pitchFamily="18" charset="0"/>
                      </a:rPr>
                      <m:t>𝛼</m:t>
                    </m:r>
                  </m:oMath>
                </a14:m>
                <a:r>
                  <a:rPr lang="en-US" sz="2400" dirty="0"/>
                  <a:t> and </a:t>
                </a:r>
                <a14:m>
                  <m:oMath xmlns:m="http://schemas.openxmlformats.org/officeDocument/2006/math">
                    <m:r>
                      <a:rPr lang="en-US" sz="2400" b="0" i="1" smtClean="0">
                        <a:latin typeface="Cambria Math" panose="02040503050406030204" pitchFamily="18" charset="0"/>
                      </a:rPr>
                      <m:t>𝛽</m:t>
                    </m:r>
                  </m:oMath>
                </a14:m>
                <a:r>
                  <a:rPr lang="en-US" sz="2400" dirty="0"/>
                  <a:t>). </a:t>
                </a:r>
              </a:p>
            </p:txBody>
          </p:sp>
        </mc:Choice>
        <mc:Fallback xmlns="">
          <p:sp>
            <p:nvSpPr>
              <p:cNvPr id="18" name="TextBox 17">
                <a:extLst>
                  <a:ext uri="{FF2B5EF4-FFF2-40B4-BE49-F238E27FC236}">
                    <a16:creationId xmlns:a16="http://schemas.microsoft.com/office/drawing/2014/main" id="{F5FE0A01-FD92-C686-A716-670572DFF85B}"/>
                  </a:ext>
                </a:extLst>
              </p:cNvPr>
              <p:cNvSpPr txBox="1">
                <a:spLocks noRot="1" noChangeAspect="1" noMove="1" noResize="1" noEditPoints="1" noAdjustHandles="1" noChangeArrowheads="1" noChangeShapeType="1" noTextEdit="1"/>
              </p:cNvSpPr>
              <p:nvPr/>
            </p:nvSpPr>
            <p:spPr>
              <a:xfrm>
                <a:off x="390544" y="1724015"/>
                <a:ext cx="8296256" cy="830997"/>
              </a:xfrm>
              <a:prstGeom prst="rect">
                <a:avLst/>
              </a:prstGeom>
              <a:blipFill>
                <a:blip r:embed="rId7"/>
                <a:stretch>
                  <a:fillRect l="-1070" t="-4478" r="-1223" b="-14925"/>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9644A9DB-89C2-F76C-A810-6F69E76345B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88518" y="2643968"/>
            <a:ext cx="2939110" cy="393192"/>
          </a:xfrm>
          <a:prstGeom prst="rect">
            <a:avLst/>
          </a:prstGeom>
        </p:spPr>
      </p:pic>
      <p:pic>
        <p:nvPicPr>
          <p:cNvPr id="5" name="Picture 4">
            <a:extLst>
              <a:ext uri="{FF2B5EF4-FFF2-40B4-BE49-F238E27FC236}">
                <a16:creationId xmlns:a16="http://schemas.microsoft.com/office/drawing/2014/main" id="{6722E1FC-B74C-A5A6-5F59-4783822024FF}"/>
              </a:ext>
            </a:extLst>
          </p:cNvPr>
          <p:cNvPicPr>
            <a:picLocks noChangeAspect="1"/>
          </p:cNvPicPr>
          <p:nvPr/>
        </p:nvPicPr>
        <p:blipFill>
          <a:blip r:embed="rId9"/>
          <a:stretch>
            <a:fillRect/>
          </a:stretch>
        </p:blipFill>
        <p:spPr>
          <a:xfrm>
            <a:off x="3595099" y="2653657"/>
            <a:ext cx="3073106" cy="393192"/>
          </a:xfrm>
          <a:prstGeom prst="rect">
            <a:avLst/>
          </a:prstGeom>
        </p:spPr>
      </p:pic>
      <p:sp>
        <p:nvSpPr>
          <p:cNvPr id="7" name="TextBox 6">
            <a:extLst>
              <a:ext uri="{FF2B5EF4-FFF2-40B4-BE49-F238E27FC236}">
                <a16:creationId xmlns:a16="http://schemas.microsoft.com/office/drawing/2014/main" id="{94DE3398-38E7-8368-682A-7017D110ED5A}"/>
              </a:ext>
            </a:extLst>
          </p:cNvPr>
          <p:cNvSpPr txBox="1"/>
          <p:nvPr/>
        </p:nvSpPr>
        <p:spPr>
          <a:xfrm>
            <a:off x="3325473" y="2619420"/>
            <a:ext cx="269626" cy="461665"/>
          </a:xfrm>
          <a:prstGeom prst="rect">
            <a:avLst/>
          </a:prstGeom>
          <a:noFill/>
        </p:spPr>
        <p:txBody>
          <a:bodyPr wrap="none" rtlCol="0">
            <a:spAutoFit/>
          </a:bodyPr>
          <a:lstStyle/>
          <a:p>
            <a:r>
              <a:rPr lang="en-US" sz="2400" dirty="0"/>
              <a:t>,</a:t>
            </a:r>
          </a:p>
        </p:txBody>
      </p:sp>
    </p:spTree>
    <p:extLst>
      <p:ext uri="{BB962C8B-B14F-4D97-AF65-F5344CB8AC3E}">
        <p14:creationId xmlns:p14="http://schemas.microsoft.com/office/powerpoint/2010/main" val="15224845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77E4C-758D-D236-3709-3636EE9F9B09}"/>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8881F81C-975C-36E9-7DC5-095A51F744AD}"/>
              </a:ext>
            </a:extLst>
          </p:cNvPr>
          <p:cNvSpPr>
            <a:spLocks noGrp="1"/>
          </p:cNvSpPr>
          <p:nvPr>
            <p:ph idx="1"/>
          </p:nvPr>
        </p:nvSpPr>
        <p:spPr/>
        <p:txBody>
          <a:bodyPr/>
          <a:lstStyle/>
          <a:p>
            <a:pPr marL="0" indent="0">
              <a:buNone/>
            </a:pPr>
            <a:r>
              <a:rPr lang="en-US" dirty="0"/>
              <a:t>A</a:t>
            </a:r>
            <a:r>
              <a:rPr lang="en-US" altLang="zh-TW" dirty="0"/>
              <a:t>s</a:t>
            </a:r>
            <a:r>
              <a:rPr lang="zh-TW" altLang="en-US" dirty="0"/>
              <a:t> </a:t>
            </a:r>
            <a:r>
              <a:rPr lang="en-US" altLang="zh-TW" dirty="0"/>
              <a:t>a consequence of the lack of electron correlation for electrons with opposite spins, mean field methods based on the Slater determinants will under-stabilize lower spin states, e.g. vertical gap between the triplet excited state and the ground state is underestimated because S</a:t>
            </a:r>
            <a:r>
              <a:rPr lang="en-US" altLang="zh-TW" baseline="-25000" dirty="0"/>
              <a:t>0</a:t>
            </a:r>
            <a:r>
              <a:rPr lang="en-US" altLang="zh-TW" dirty="0"/>
              <a:t> is not as stable as it should be.</a:t>
            </a:r>
          </a:p>
          <a:p>
            <a:pPr marL="0" indent="0">
              <a:buNone/>
            </a:pPr>
            <a:r>
              <a:rPr lang="en-US" dirty="0"/>
              <a:t>To show this, we will investigate the energy difference between the singlet and triplet states of ethylene at the equilibrium geometry of the singlet ground state. Experimental value for the vertical excitation is 100.5 kcal/mol.</a:t>
            </a:r>
          </a:p>
        </p:txBody>
      </p:sp>
      <p:sp>
        <p:nvSpPr>
          <p:cNvPr id="4" name="Slide Number Placeholder 3">
            <a:extLst>
              <a:ext uri="{FF2B5EF4-FFF2-40B4-BE49-F238E27FC236}">
                <a16:creationId xmlns:a16="http://schemas.microsoft.com/office/drawing/2014/main" id="{E1092D18-20F9-7053-EA8A-B24D9602FA8D}"/>
              </a:ext>
            </a:extLst>
          </p:cNvPr>
          <p:cNvSpPr>
            <a:spLocks noGrp="1"/>
          </p:cNvSpPr>
          <p:nvPr>
            <p:ph type="sldNum" sz="quarter" idx="12"/>
          </p:nvPr>
        </p:nvSpPr>
        <p:spPr/>
        <p:txBody>
          <a:bodyPr/>
          <a:lstStyle/>
          <a:p>
            <a:fld id="{E1EB6482-E8AD-494A-B82D-562298BE05A7}" type="slidenum">
              <a:rPr lang="zh-TW" altLang="en-US" smtClean="0"/>
              <a:pPr/>
              <a:t>31</a:t>
            </a:fld>
            <a:endParaRPr lang="zh-TW" altLang="en-US"/>
          </a:p>
        </p:txBody>
      </p:sp>
    </p:spTree>
    <p:extLst>
      <p:ext uri="{BB962C8B-B14F-4D97-AF65-F5344CB8AC3E}">
        <p14:creationId xmlns:p14="http://schemas.microsoft.com/office/powerpoint/2010/main" val="6349068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a:xfrm>
            <a:off x="457200" y="879893"/>
            <a:ext cx="8351822" cy="5408763"/>
          </a:xfrm>
        </p:spPr>
        <p:txBody>
          <a:bodyPr/>
          <a:lstStyle/>
          <a:p>
            <a:pPr marL="457200" indent="-457200">
              <a:buFont typeface="+mj-lt"/>
              <a:buAutoNum type="arabicPeriod"/>
            </a:pPr>
            <a:r>
              <a:rPr lang="en-US" dirty="0"/>
              <a:t>Navigate through </a:t>
            </a:r>
            <a:r>
              <a:rPr lang="en-US" dirty="0" err="1"/>
              <a:t>CompChem</a:t>
            </a:r>
            <a:r>
              <a:rPr lang="en-US" dirty="0"/>
              <a:t>/Practice/Week1/Exercise2</a:t>
            </a:r>
          </a:p>
          <a:p>
            <a:pPr marL="457200" indent="-457200">
              <a:buFont typeface="+mj-lt"/>
              <a:buAutoNum type="arabicPeriod"/>
            </a:pPr>
            <a:r>
              <a:rPr lang="en-US" dirty="0"/>
              <a:t>Open </a:t>
            </a:r>
            <a:r>
              <a:rPr lang="en-US" dirty="0" err="1"/>
              <a:t>triplet_gap.ipynb</a:t>
            </a:r>
            <a:endParaRPr lang="en-US" dirty="0"/>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32</a:t>
            </a:fld>
            <a:endParaRPr lang="zh-TW" altLang="en-US"/>
          </a:p>
        </p:txBody>
      </p:sp>
      <p:pic>
        <p:nvPicPr>
          <p:cNvPr id="6" name="圖片 5">
            <a:extLst>
              <a:ext uri="{FF2B5EF4-FFF2-40B4-BE49-F238E27FC236}">
                <a16:creationId xmlns:a16="http://schemas.microsoft.com/office/drawing/2014/main" id="{9FCCEEB7-F66F-48A3-B541-AE486370C054}"/>
              </a:ext>
            </a:extLst>
          </p:cNvPr>
          <p:cNvPicPr>
            <a:picLocks noChangeAspect="1"/>
          </p:cNvPicPr>
          <p:nvPr/>
        </p:nvPicPr>
        <p:blipFill>
          <a:blip r:embed="rId2"/>
          <a:stretch>
            <a:fillRect/>
          </a:stretch>
        </p:blipFill>
        <p:spPr>
          <a:xfrm>
            <a:off x="430692" y="2145709"/>
            <a:ext cx="8256108" cy="2877129"/>
          </a:xfrm>
          <a:prstGeom prst="rect">
            <a:avLst/>
          </a:prstGeom>
        </p:spPr>
      </p:pic>
    </p:spTree>
    <p:extLst>
      <p:ext uri="{BB962C8B-B14F-4D97-AF65-F5344CB8AC3E}">
        <p14:creationId xmlns:p14="http://schemas.microsoft.com/office/powerpoint/2010/main" val="35165656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33</a:t>
            </a:fld>
            <a:endParaRPr lang="zh-TW" altLang="en-US"/>
          </a:p>
        </p:txBody>
      </p:sp>
      <p:pic>
        <p:nvPicPr>
          <p:cNvPr id="8" name="圖片 7">
            <a:extLst>
              <a:ext uri="{FF2B5EF4-FFF2-40B4-BE49-F238E27FC236}">
                <a16:creationId xmlns:a16="http://schemas.microsoft.com/office/drawing/2014/main" id="{C55A97EE-917D-4D52-8AB1-0DE55A65A8B4}"/>
              </a:ext>
            </a:extLst>
          </p:cNvPr>
          <p:cNvPicPr>
            <a:picLocks noChangeAspect="1"/>
          </p:cNvPicPr>
          <p:nvPr/>
        </p:nvPicPr>
        <p:blipFill>
          <a:blip r:embed="rId2"/>
          <a:stretch>
            <a:fillRect/>
          </a:stretch>
        </p:blipFill>
        <p:spPr>
          <a:xfrm>
            <a:off x="372370" y="1031165"/>
            <a:ext cx="8399259" cy="4894533"/>
          </a:xfrm>
          <a:prstGeom prst="rect">
            <a:avLst/>
          </a:prstGeom>
        </p:spPr>
      </p:pic>
    </p:spTree>
    <p:extLst>
      <p:ext uri="{BB962C8B-B14F-4D97-AF65-F5344CB8AC3E}">
        <p14:creationId xmlns:p14="http://schemas.microsoft.com/office/powerpoint/2010/main" val="22308647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B335A-74B5-C863-E3B9-4063403E6C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50D3230B-60E9-2D32-0E1F-EE0DBD6C81BB}"/>
              </a:ext>
            </a:extLst>
          </p:cNvPr>
          <p:cNvSpPr>
            <a:spLocks noGrp="1"/>
          </p:cNvSpPr>
          <p:nvPr>
            <p:ph idx="1"/>
          </p:nvPr>
        </p:nvSpPr>
        <p:spPr/>
        <p:txBody>
          <a:bodyPr/>
          <a:lstStyle/>
          <a:p>
            <a:endParaRPr lang="en-US" b="0" i="0" dirty="0">
              <a:effectLst/>
              <a:latin typeface="+mn-lt"/>
            </a:endParaRPr>
          </a:p>
          <a:p>
            <a:pPr marL="0" indent="0">
              <a:buNone/>
            </a:pPr>
            <a:endParaRPr lang="en-US" b="0" i="0" dirty="0">
              <a:effectLst/>
              <a:latin typeface="+mn-lt"/>
            </a:endParaRPr>
          </a:p>
          <a:p>
            <a:r>
              <a:rPr lang="en-US" b="0" i="0" dirty="0">
                <a:effectLst/>
                <a:latin typeface="+mn-lt"/>
              </a:rPr>
              <a:t>SCF gap is 76.36 </a:t>
            </a:r>
          </a:p>
          <a:p>
            <a:r>
              <a:rPr lang="en-US" b="0" i="0" dirty="0">
                <a:effectLst/>
                <a:latin typeface="+mn-lt"/>
              </a:rPr>
              <a:t>CCST(T) gap is 104.14</a:t>
            </a:r>
          </a:p>
          <a:p>
            <a:r>
              <a:rPr lang="en-US" b="0" i="0" dirty="0">
                <a:effectLst/>
                <a:latin typeface="+mn-lt"/>
              </a:rPr>
              <a:t>Singlet state energy was corrected from the UHF reference by -201.03</a:t>
            </a:r>
          </a:p>
          <a:p>
            <a:r>
              <a:rPr lang="en-US" b="0" i="0" dirty="0">
                <a:effectLst/>
                <a:latin typeface="+mn-lt"/>
              </a:rPr>
              <a:t>Triplet state energy was corrected from the UHF reference by -173.25</a:t>
            </a:r>
            <a:endParaRPr lang="en-US" dirty="0">
              <a:latin typeface="+mn-lt"/>
            </a:endParaRPr>
          </a:p>
        </p:txBody>
      </p:sp>
      <p:sp>
        <p:nvSpPr>
          <p:cNvPr id="4" name="Slide Number Placeholder 3">
            <a:extLst>
              <a:ext uri="{FF2B5EF4-FFF2-40B4-BE49-F238E27FC236}">
                <a16:creationId xmlns:a16="http://schemas.microsoft.com/office/drawing/2014/main" id="{F97B48C1-569C-4555-88BE-8FE850CA5999}"/>
              </a:ext>
            </a:extLst>
          </p:cNvPr>
          <p:cNvSpPr>
            <a:spLocks noGrp="1"/>
          </p:cNvSpPr>
          <p:nvPr>
            <p:ph type="sldNum" sz="quarter" idx="12"/>
          </p:nvPr>
        </p:nvSpPr>
        <p:spPr/>
        <p:txBody>
          <a:bodyPr/>
          <a:lstStyle/>
          <a:p>
            <a:fld id="{E1EB6482-E8AD-494A-B82D-562298BE05A7}" type="slidenum">
              <a:rPr lang="zh-TW" altLang="en-US" smtClean="0"/>
              <a:pPr/>
              <a:t>34</a:t>
            </a:fld>
            <a:endParaRPr lang="zh-TW" altLang="en-US"/>
          </a:p>
        </p:txBody>
      </p:sp>
      <p:pic>
        <p:nvPicPr>
          <p:cNvPr id="5" name="圖片 4">
            <a:extLst>
              <a:ext uri="{FF2B5EF4-FFF2-40B4-BE49-F238E27FC236}">
                <a16:creationId xmlns:a16="http://schemas.microsoft.com/office/drawing/2014/main" id="{CF05DB19-A7A7-4BF0-8AD4-3FD51895A2C5}"/>
              </a:ext>
            </a:extLst>
          </p:cNvPr>
          <p:cNvPicPr>
            <a:picLocks noChangeAspect="1"/>
          </p:cNvPicPr>
          <p:nvPr/>
        </p:nvPicPr>
        <p:blipFill>
          <a:blip r:embed="rId2"/>
          <a:stretch>
            <a:fillRect/>
          </a:stretch>
        </p:blipFill>
        <p:spPr>
          <a:xfrm>
            <a:off x="457199" y="879893"/>
            <a:ext cx="8229599" cy="872224"/>
          </a:xfrm>
          <a:prstGeom prst="rect">
            <a:avLst/>
          </a:prstGeom>
        </p:spPr>
      </p:pic>
    </p:spTree>
    <p:extLst>
      <p:ext uri="{BB962C8B-B14F-4D97-AF65-F5344CB8AC3E}">
        <p14:creationId xmlns:p14="http://schemas.microsoft.com/office/powerpoint/2010/main" val="39854280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a:xfrm>
            <a:off x="3140015" y="0"/>
            <a:ext cx="5851585" cy="651600"/>
          </a:xfrm>
        </p:spPr>
        <p:txBody>
          <a:bodyPr/>
          <a:lstStyle/>
          <a:p>
            <a:r>
              <a:rPr lang="en-US" dirty="0"/>
              <a:t>Spin-adapted Configurations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35</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461665"/>
          </a:xfrm>
          <a:prstGeom prst="rect">
            <a:avLst/>
          </a:prstGeom>
          <a:noFill/>
        </p:spPr>
        <p:txBody>
          <a:bodyPr wrap="square" rtlCol="0">
            <a:spAutoFit/>
          </a:bodyPr>
          <a:lstStyle/>
          <a:p>
            <a:pPr algn="just"/>
            <a:r>
              <a:rPr lang="en-US" sz="2400" dirty="0"/>
              <a:t>Let’s consider the spin angular momentum operators</a:t>
            </a:r>
          </a:p>
        </p:txBody>
      </p:sp>
      <p:grpSp>
        <p:nvGrpSpPr>
          <p:cNvPr id="26" name="Group 25">
            <a:extLst>
              <a:ext uri="{FF2B5EF4-FFF2-40B4-BE49-F238E27FC236}">
                <a16:creationId xmlns:a16="http://schemas.microsoft.com/office/drawing/2014/main" id="{9FC0B66D-861F-F9DA-09AF-61756A1D04B3}"/>
              </a:ext>
            </a:extLst>
          </p:cNvPr>
          <p:cNvGrpSpPr/>
          <p:nvPr/>
        </p:nvGrpSpPr>
        <p:grpSpPr>
          <a:xfrm>
            <a:off x="462521" y="1219273"/>
            <a:ext cx="6579445" cy="505964"/>
            <a:chOff x="462521" y="1241369"/>
            <a:chExt cx="6579445" cy="505964"/>
          </a:xfrm>
        </p:grpSpPr>
        <p:pic>
          <p:nvPicPr>
            <p:cNvPr id="20" name="Picture 19">
              <a:extLst>
                <a:ext uri="{FF2B5EF4-FFF2-40B4-BE49-F238E27FC236}">
                  <a16:creationId xmlns:a16="http://schemas.microsoft.com/office/drawing/2014/main" id="{82811549-8EAD-4D92-596A-F442BA2E33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2521" y="1244136"/>
              <a:ext cx="3463588" cy="438912"/>
            </a:xfrm>
            <a:prstGeom prst="rect">
              <a:avLst/>
            </a:prstGeom>
          </p:spPr>
        </p:pic>
        <p:pic>
          <p:nvPicPr>
            <p:cNvPr id="22" name="Picture 21">
              <a:extLst>
                <a:ext uri="{FF2B5EF4-FFF2-40B4-BE49-F238E27FC236}">
                  <a16:creationId xmlns:a16="http://schemas.microsoft.com/office/drawing/2014/main" id="{99770F0B-4321-6E95-212E-1316C6AEB82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32898" y="1241369"/>
              <a:ext cx="2909068" cy="438912"/>
            </a:xfrm>
            <a:prstGeom prst="rect">
              <a:avLst/>
            </a:prstGeom>
          </p:spPr>
        </p:pic>
        <p:sp>
          <p:nvSpPr>
            <p:cNvPr id="6" name="TextBox 5">
              <a:extLst>
                <a:ext uri="{FF2B5EF4-FFF2-40B4-BE49-F238E27FC236}">
                  <a16:creationId xmlns:a16="http://schemas.microsoft.com/office/drawing/2014/main" id="{9C2CAF5D-6728-5AA9-5118-6E68F6B7F62E}"/>
                </a:ext>
              </a:extLst>
            </p:cNvPr>
            <p:cNvSpPr txBox="1"/>
            <p:nvPr/>
          </p:nvSpPr>
          <p:spPr>
            <a:xfrm>
              <a:off x="3863272" y="1285668"/>
              <a:ext cx="269626" cy="461665"/>
            </a:xfrm>
            <a:prstGeom prst="rect">
              <a:avLst/>
            </a:prstGeom>
            <a:noFill/>
          </p:spPr>
          <p:txBody>
            <a:bodyPr wrap="none" rtlCol="0">
              <a:spAutoFit/>
            </a:bodyPr>
            <a:lstStyle/>
            <a:p>
              <a:r>
                <a:rPr lang="en-US" sz="2400" dirty="0"/>
                <a:t>,</a:t>
              </a:r>
            </a:p>
          </p:txBody>
        </p:sp>
      </p:grpSp>
      <p:sp>
        <p:nvSpPr>
          <p:cNvPr id="7" name="TextBox 6">
            <a:extLst>
              <a:ext uri="{FF2B5EF4-FFF2-40B4-BE49-F238E27FC236}">
                <a16:creationId xmlns:a16="http://schemas.microsoft.com/office/drawing/2014/main" id="{85ACB967-1132-376D-F72B-545D9DDFEB6F}"/>
              </a:ext>
            </a:extLst>
          </p:cNvPr>
          <p:cNvSpPr txBox="1"/>
          <p:nvPr/>
        </p:nvSpPr>
        <p:spPr>
          <a:xfrm>
            <a:off x="390544" y="1703181"/>
            <a:ext cx="8296256" cy="461665"/>
          </a:xfrm>
          <a:prstGeom prst="rect">
            <a:avLst/>
          </a:prstGeom>
          <a:noFill/>
        </p:spPr>
        <p:txBody>
          <a:bodyPr wrap="square" rtlCol="0">
            <a:spAutoFit/>
          </a:bodyPr>
          <a:lstStyle/>
          <a:p>
            <a:pPr algn="just"/>
            <a:r>
              <a:rPr lang="en-US" sz="2400" dirty="0"/>
              <a:t>The total squared magnitude of the spin is</a:t>
            </a:r>
          </a:p>
        </p:txBody>
      </p:sp>
      <p:grpSp>
        <p:nvGrpSpPr>
          <p:cNvPr id="27" name="Group 26">
            <a:extLst>
              <a:ext uri="{FF2B5EF4-FFF2-40B4-BE49-F238E27FC236}">
                <a16:creationId xmlns:a16="http://schemas.microsoft.com/office/drawing/2014/main" id="{B046D7A9-5B58-194A-AE50-532F7B20AA2A}"/>
              </a:ext>
            </a:extLst>
          </p:cNvPr>
          <p:cNvGrpSpPr/>
          <p:nvPr/>
        </p:nvGrpSpPr>
        <p:grpSpPr>
          <a:xfrm>
            <a:off x="462521" y="5464783"/>
            <a:ext cx="5672105" cy="505964"/>
            <a:chOff x="462521" y="5516685"/>
            <a:chExt cx="5672105" cy="505964"/>
          </a:xfrm>
        </p:grpSpPr>
        <p:pic>
          <p:nvPicPr>
            <p:cNvPr id="13" name="Picture 12">
              <a:extLst>
                <a:ext uri="{FF2B5EF4-FFF2-40B4-BE49-F238E27FC236}">
                  <a16:creationId xmlns:a16="http://schemas.microsoft.com/office/drawing/2014/main" id="{D33A5A30-663C-BDE9-02E8-5FCF89B2BF5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62521" y="5519452"/>
              <a:ext cx="3132235" cy="438912"/>
            </a:xfrm>
            <a:prstGeom prst="rect">
              <a:avLst/>
            </a:prstGeom>
          </p:spPr>
        </p:pic>
        <p:pic>
          <p:nvPicPr>
            <p:cNvPr id="14" name="Picture 13">
              <a:extLst>
                <a:ext uri="{FF2B5EF4-FFF2-40B4-BE49-F238E27FC236}">
                  <a16:creationId xmlns:a16="http://schemas.microsoft.com/office/drawing/2014/main" id="{143A2A10-A6EA-7297-FF9E-4C4A8014BD9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740561" y="5516685"/>
              <a:ext cx="2394065" cy="438912"/>
            </a:xfrm>
            <a:prstGeom prst="rect">
              <a:avLst/>
            </a:prstGeom>
          </p:spPr>
        </p:pic>
        <p:sp>
          <p:nvSpPr>
            <p:cNvPr id="16" name="TextBox 15">
              <a:extLst>
                <a:ext uri="{FF2B5EF4-FFF2-40B4-BE49-F238E27FC236}">
                  <a16:creationId xmlns:a16="http://schemas.microsoft.com/office/drawing/2014/main" id="{4455007B-8EA4-5EA0-6CD8-FEDCB4E3268D}"/>
                </a:ext>
              </a:extLst>
            </p:cNvPr>
            <p:cNvSpPr txBox="1"/>
            <p:nvPr/>
          </p:nvSpPr>
          <p:spPr>
            <a:xfrm>
              <a:off x="3470935" y="5560984"/>
              <a:ext cx="269626" cy="461665"/>
            </a:xfrm>
            <a:prstGeom prst="rect">
              <a:avLst/>
            </a:prstGeom>
            <a:noFill/>
          </p:spPr>
          <p:txBody>
            <a:bodyPr wrap="none" rtlCol="0">
              <a:spAutoFit/>
            </a:bodyPr>
            <a:lstStyle/>
            <a:p>
              <a:r>
                <a:rPr lang="en-US" sz="2400" dirty="0"/>
                <a:t>,</a:t>
              </a:r>
            </a:p>
          </p:txBody>
        </p:sp>
      </p:grpSp>
      <p:pic>
        <p:nvPicPr>
          <p:cNvPr id="17" name="Picture 16">
            <a:extLst>
              <a:ext uri="{FF2B5EF4-FFF2-40B4-BE49-F238E27FC236}">
                <a16:creationId xmlns:a16="http://schemas.microsoft.com/office/drawing/2014/main" id="{089D3B7B-0C22-B06F-C0EA-23832CD9E2CD}"/>
              </a:ext>
            </a:extLst>
          </p:cNvPr>
          <p:cNvPicPr>
            <a:picLocks noChangeAspect="1"/>
          </p:cNvPicPr>
          <p:nvPr/>
        </p:nvPicPr>
        <p:blipFill>
          <a:blip r:embed="rId6"/>
          <a:stretch>
            <a:fillRect/>
          </a:stretch>
        </p:blipFill>
        <p:spPr>
          <a:xfrm>
            <a:off x="457200" y="6400800"/>
            <a:ext cx="7772400" cy="400735"/>
          </a:xfrm>
          <a:prstGeom prst="rect">
            <a:avLst/>
          </a:prstGeom>
        </p:spPr>
      </p:pic>
      <p:pic>
        <p:nvPicPr>
          <p:cNvPr id="18" name="Picture 17">
            <a:extLst>
              <a:ext uri="{FF2B5EF4-FFF2-40B4-BE49-F238E27FC236}">
                <a16:creationId xmlns:a16="http://schemas.microsoft.com/office/drawing/2014/main" id="{EAAEB9AC-B68D-F735-C053-E145634356D3}"/>
              </a:ext>
            </a:extLst>
          </p:cNvPr>
          <p:cNvPicPr>
            <a:picLocks noChangeAspect="1"/>
          </p:cNvPicPr>
          <p:nvPr/>
        </p:nvPicPr>
        <p:blipFill>
          <a:blip r:embed="rId7"/>
          <a:stretch>
            <a:fillRect/>
          </a:stretch>
        </p:blipFill>
        <p:spPr>
          <a:xfrm>
            <a:off x="457200" y="2142790"/>
            <a:ext cx="4713514" cy="2022967"/>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FFA0A4C-7A27-3B42-3B02-42CB9CCECE3A}"/>
                  </a:ext>
                </a:extLst>
              </p:cNvPr>
              <p:cNvSpPr txBox="1"/>
              <p:nvPr/>
            </p:nvSpPr>
            <p:spPr>
              <a:xfrm>
                <a:off x="390544" y="4143701"/>
                <a:ext cx="8296256" cy="474169"/>
              </a:xfrm>
              <a:prstGeom prst="rect">
                <a:avLst/>
              </a:prstGeom>
              <a:noFill/>
            </p:spPr>
            <p:txBody>
              <a:bodyPr wrap="square" rtlCol="0">
                <a:spAutoFit/>
              </a:bodyPr>
              <a:lstStyle/>
              <a:p>
                <a:pPr algn="just"/>
                <a:r>
                  <a:rPr lang="en-US" sz="2400" dirty="0"/>
                  <a:t>Since the Hamiltonian commutes with </a:t>
                </a:r>
                <a14:m>
                  <m:oMath xmlns:m="http://schemas.openxmlformats.org/officeDocument/2006/math">
                    <m:sSub>
                      <m:sSubPr>
                        <m:ctrlPr>
                          <a:rPr lang="en-US" sz="2400" b="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𝑆</m:t>
                            </m:r>
                          </m:e>
                        </m:acc>
                      </m:e>
                      <m:sub>
                        <m:r>
                          <a:rPr lang="en-US" sz="2400" b="0" i="1" smtClean="0">
                            <a:latin typeface="Cambria Math" panose="02040503050406030204" pitchFamily="18" charset="0"/>
                          </a:rPr>
                          <m:t>𝑧</m:t>
                        </m:r>
                      </m:sub>
                    </m:sSub>
                  </m:oMath>
                </a14:m>
                <a:r>
                  <a:rPr lang="en-US" sz="2400" dirty="0"/>
                  <a:t> and </a:t>
                </a:r>
                <a14:m>
                  <m:oMath xmlns:m="http://schemas.openxmlformats.org/officeDocument/2006/math">
                    <m:sSup>
                      <m:sSupPr>
                        <m:ctrlPr>
                          <a:rPr lang="en-US" sz="2400" b="0" i="1" smtClean="0">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𝑆</m:t>
                            </m:r>
                          </m:e>
                        </m:acc>
                      </m:e>
                      <m:sup>
                        <m:r>
                          <a:rPr lang="en-US" sz="2400" b="0" i="1" smtClean="0">
                            <a:latin typeface="Cambria Math" panose="02040503050406030204" pitchFamily="18" charset="0"/>
                          </a:rPr>
                          <m:t>2</m:t>
                        </m:r>
                      </m:sup>
                    </m:sSup>
                  </m:oMath>
                </a14:m>
                <a:endParaRPr lang="en-US" sz="2400" dirty="0"/>
              </a:p>
            </p:txBody>
          </p:sp>
        </mc:Choice>
        <mc:Fallback xmlns="">
          <p:sp>
            <p:nvSpPr>
              <p:cNvPr id="19" name="TextBox 18">
                <a:extLst>
                  <a:ext uri="{FF2B5EF4-FFF2-40B4-BE49-F238E27FC236}">
                    <a16:creationId xmlns:a16="http://schemas.microsoft.com/office/drawing/2014/main" id="{BFFA0A4C-7A27-3B42-3B02-42CB9CCECE3A}"/>
                  </a:ext>
                </a:extLst>
              </p:cNvPr>
              <p:cNvSpPr txBox="1">
                <a:spLocks noRot="1" noChangeAspect="1" noMove="1" noResize="1" noEditPoints="1" noAdjustHandles="1" noChangeArrowheads="1" noChangeShapeType="1" noTextEdit="1"/>
              </p:cNvSpPr>
              <p:nvPr/>
            </p:nvSpPr>
            <p:spPr>
              <a:xfrm>
                <a:off x="390544" y="4143701"/>
                <a:ext cx="8296256" cy="474169"/>
              </a:xfrm>
              <a:prstGeom prst="rect">
                <a:avLst/>
              </a:prstGeom>
              <a:blipFill>
                <a:blip r:embed="rId8"/>
                <a:stretch>
                  <a:fillRect l="-1070" t="-7895" b="-26316"/>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221417C6-B134-DAF5-7200-B0EF2148D091}"/>
              </a:ext>
            </a:extLst>
          </p:cNvPr>
          <p:cNvPicPr>
            <a:picLocks noChangeAspect="1"/>
          </p:cNvPicPr>
          <p:nvPr/>
        </p:nvPicPr>
        <p:blipFill>
          <a:blip r:embed="rId9"/>
          <a:stretch>
            <a:fillRect/>
          </a:stretch>
        </p:blipFill>
        <p:spPr>
          <a:xfrm>
            <a:off x="457200" y="4595814"/>
            <a:ext cx="3560064" cy="438912"/>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3A9B095-DF5E-C016-C7B6-0A02821F8618}"/>
                  </a:ext>
                </a:extLst>
              </p:cNvPr>
              <p:cNvSpPr txBox="1"/>
              <p:nvPr/>
            </p:nvSpPr>
            <p:spPr>
              <a:xfrm>
                <a:off x="390544" y="5012670"/>
                <a:ext cx="8296256" cy="474169"/>
              </a:xfrm>
              <a:prstGeom prst="rect">
                <a:avLst/>
              </a:prstGeom>
              <a:noFill/>
            </p:spPr>
            <p:txBody>
              <a:bodyPr wrap="square" rtlCol="0">
                <a:spAutoFit/>
              </a:bodyPr>
              <a:lstStyle/>
              <a:p>
                <a:pPr algn="just"/>
                <a:r>
                  <a:rPr lang="en-US" sz="2400" dirty="0"/>
                  <a:t>The </a:t>
                </a:r>
                <a:r>
                  <a:rPr lang="en-US" sz="2400" i="1" dirty="0"/>
                  <a:t>exact </a:t>
                </a:r>
                <a:r>
                  <a:rPr lang="en-US" sz="2400" dirty="0"/>
                  <a:t>wave function is an eigenfunction of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𝑆</m:t>
                            </m:r>
                          </m:e>
                        </m:acc>
                      </m:e>
                      <m:sub>
                        <m:r>
                          <a:rPr lang="en-US" sz="2400" i="1">
                            <a:latin typeface="Cambria Math" panose="02040503050406030204" pitchFamily="18" charset="0"/>
                          </a:rPr>
                          <m:t>𝑧</m:t>
                        </m:r>
                      </m:sub>
                    </m:sSub>
                  </m:oMath>
                </a14:m>
                <a:r>
                  <a:rPr lang="en-US" sz="2400" dirty="0"/>
                  <a:t> and </a:t>
                </a:r>
                <a14:m>
                  <m:oMath xmlns:m="http://schemas.openxmlformats.org/officeDocument/2006/math">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rPr>
                              <m:t>𝑆</m:t>
                            </m:r>
                          </m:e>
                        </m:acc>
                      </m:e>
                      <m:sup>
                        <m:r>
                          <a:rPr lang="en-US" sz="2400" i="1">
                            <a:latin typeface="Cambria Math" panose="02040503050406030204" pitchFamily="18" charset="0"/>
                          </a:rPr>
                          <m:t>2</m:t>
                        </m:r>
                      </m:sup>
                    </m:sSup>
                  </m:oMath>
                </a14:m>
                <a:endParaRPr lang="en-US" sz="2400" dirty="0"/>
              </a:p>
            </p:txBody>
          </p:sp>
        </mc:Choice>
        <mc:Fallback xmlns="">
          <p:sp>
            <p:nvSpPr>
              <p:cNvPr id="23" name="TextBox 22">
                <a:extLst>
                  <a:ext uri="{FF2B5EF4-FFF2-40B4-BE49-F238E27FC236}">
                    <a16:creationId xmlns:a16="http://schemas.microsoft.com/office/drawing/2014/main" id="{A3A9B095-DF5E-C016-C7B6-0A02821F8618}"/>
                  </a:ext>
                </a:extLst>
              </p:cNvPr>
              <p:cNvSpPr txBox="1">
                <a:spLocks noRot="1" noChangeAspect="1" noMove="1" noResize="1" noEditPoints="1" noAdjustHandles="1" noChangeArrowheads="1" noChangeShapeType="1" noTextEdit="1"/>
              </p:cNvSpPr>
              <p:nvPr/>
            </p:nvSpPr>
            <p:spPr>
              <a:xfrm>
                <a:off x="390544" y="5012670"/>
                <a:ext cx="8296256" cy="474169"/>
              </a:xfrm>
              <a:prstGeom prst="rect">
                <a:avLst/>
              </a:prstGeom>
              <a:blipFill>
                <a:blip r:embed="rId10"/>
                <a:stretch>
                  <a:fillRect l="-1070" t="-7692" b="-256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C7EF7A8-9322-8796-4E83-0F806796CED6}"/>
                  </a:ext>
                </a:extLst>
              </p:cNvPr>
              <p:cNvSpPr txBox="1"/>
              <p:nvPr/>
            </p:nvSpPr>
            <p:spPr>
              <a:xfrm>
                <a:off x="390543" y="5926919"/>
                <a:ext cx="8374315" cy="474169"/>
              </a:xfrm>
              <a:prstGeom prst="rect">
                <a:avLst/>
              </a:prstGeom>
              <a:noFill/>
            </p:spPr>
            <p:txBody>
              <a:bodyPr wrap="square" rtlCol="0">
                <a:spAutoFit/>
              </a:bodyPr>
              <a:lstStyle/>
              <a:p>
                <a:pPr algn="just"/>
                <a:r>
                  <a:rPr lang="en-US" sz="2400" dirty="0"/>
                  <a:t>Hence, the eigenvalue of the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𝑆</m:t>
                            </m:r>
                          </m:e>
                        </m:acc>
                      </m:e>
                      <m:sub>
                        <m:r>
                          <a:rPr lang="en-US" sz="2400" i="1">
                            <a:latin typeface="Cambria Math" panose="02040503050406030204" pitchFamily="18" charset="0"/>
                          </a:rPr>
                          <m:t>𝑧</m:t>
                        </m:r>
                      </m:sub>
                    </m:sSub>
                  </m:oMath>
                </a14:m>
                <a:r>
                  <a:rPr lang="en-US" sz="2400" dirty="0"/>
                  <a:t> of the </a:t>
                </a:r>
                <a:r>
                  <a:rPr lang="en-US" sz="2400" i="1" dirty="0"/>
                  <a:t>exact </a:t>
                </a:r>
                <a:r>
                  <a:rPr lang="en-US" sz="2400" dirty="0"/>
                  <a:t>wave function is </a:t>
                </a:r>
              </a:p>
            </p:txBody>
          </p:sp>
        </mc:Choice>
        <mc:Fallback xmlns="">
          <p:sp>
            <p:nvSpPr>
              <p:cNvPr id="25" name="TextBox 24">
                <a:extLst>
                  <a:ext uri="{FF2B5EF4-FFF2-40B4-BE49-F238E27FC236}">
                    <a16:creationId xmlns:a16="http://schemas.microsoft.com/office/drawing/2014/main" id="{6C7EF7A8-9322-8796-4E83-0F806796CED6}"/>
                  </a:ext>
                </a:extLst>
              </p:cNvPr>
              <p:cNvSpPr txBox="1">
                <a:spLocks noRot="1" noChangeAspect="1" noMove="1" noResize="1" noEditPoints="1" noAdjustHandles="1" noChangeArrowheads="1" noChangeShapeType="1" noTextEdit="1"/>
              </p:cNvSpPr>
              <p:nvPr/>
            </p:nvSpPr>
            <p:spPr>
              <a:xfrm>
                <a:off x="390543" y="5926919"/>
                <a:ext cx="8374315" cy="474169"/>
              </a:xfrm>
              <a:prstGeom prst="rect">
                <a:avLst/>
              </a:prstGeom>
              <a:blipFill>
                <a:blip r:embed="rId11"/>
                <a:stretch>
                  <a:fillRect l="-1059" t="-7692" r="-756" b="-25641"/>
                </a:stretch>
              </a:blipFill>
            </p:spPr>
            <p:txBody>
              <a:bodyPr/>
              <a:lstStyle/>
              <a:p>
                <a:r>
                  <a:rPr lang="en-US">
                    <a:noFill/>
                  </a:rPr>
                  <a:t> </a:t>
                </a:r>
              </a:p>
            </p:txBody>
          </p:sp>
        </mc:Fallback>
      </mc:AlternateContent>
    </p:spTree>
    <p:extLst>
      <p:ext uri="{BB962C8B-B14F-4D97-AF65-F5344CB8AC3E}">
        <p14:creationId xmlns:p14="http://schemas.microsoft.com/office/powerpoint/2010/main" val="2006775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a:xfrm>
            <a:off x="3140015" y="0"/>
            <a:ext cx="5851585" cy="651600"/>
          </a:xfrm>
        </p:spPr>
        <p:txBody>
          <a:bodyPr/>
          <a:lstStyle/>
          <a:p>
            <a:r>
              <a:rPr lang="en-US" dirty="0"/>
              <a:t>Spin-adapted Configurations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36</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461665"/>
          </a:xfrm>
          <a:prstGeom prst="rect">
            <a:avLst/>
          </a:prstGeom>
          <a:noFill/>
        </p:spPr>
        <p:txBody>
          <a:bodyPr wrap="square" rtlCol="0">
            <a:spAutoFit/>
          </a:bodyPr>
          <a:lstStyle/>
          <a:p>
            <a:pPr algn="just"/>
            <a:r>
              <a:rPr lang="en-US" sz="2400" dirty="0"/>
              <a:t>There are three types of determinants: </a:t>
            </a:r>
          </a:p>
        </p:txBody>
      </p:sp>
      <p:sp>
        <p:nvSpPr>
          <p:cNvPr id="3" name="TextBox 2">
            <a:extLst>
              <a:ext uri="{FF2B5EF4-FFF2-40B4-BE49-F238E27FC236}">
                <a16:creationId xmlns:a16="http://schemas.microsoft.com/office/drawing/2014/main" id="{34918086-B9D8-1D7A-E66F-F07EEB9EC18C}"/>
              </a:ext>
            </a:extLst>
          </p:cNvPr>
          <p:cNvSpPr txBox="1"/>
          <p:nvPr/>
        </p:nvSpPr>
        <p:spPr>
          <a:xfrm>
            <a:off x="390545" y="1235332"/>
            <a:ext cx="8296256" cy="1200329"/>
          </a:xfrm>
          <a:prstGeom prst="rect">
            <a:avLst/>
          </a:prstGeom>
          <a:noFill/>
        </p:spPr>
        <p:txBody>
          <a:bodyPr wrap="square" rtlCol="0">
            <a:spAutoFit/>
          </a:bodyPr>
          <a:lstStyle/>
          <a:p>
            <a:pPr marL="457200" indent="-457200" algn="just">
              <a:buFont typeface="+mj-lt"/>
              <a:buAutoNum type="arabicPeriod"/>
            </a:pPr>
            <a:r>
              <a:rPr lang="en-US" sz="2400" dirty="0"/>
              <a:t>Close-shell (Restricted) determinants</a:t>
            </a:r>
          </a:p>
          <a:p>
            <a:pPr marL="457200" indent="-457200" algn="just">
              <a:buFont typeface="+mj-lt"/>
              <a:buAutoNum type="arabicPeriod"/>
            </a:pPr>
            <a:r>
              <a:rPr lang="en-US" sz="2400" dirty="0"/>
              <a:t>Open-shell restricted determinants</a:t>
            </a:r>
          </a:p>
          <a:p>
            <a:pPr marL="457200" indent="-457200" algn="just">
              <a:buFont typeface="+mj-lt"/>
              <a:buAutoNum type="arabicPeriod"/>
            </a:pPr>
            <a:r>
              <a:rPr lang="en-US" sz="2400" dirty="0"/>
              <a:t>Open-shell unrestricted determinants</a:t>
            </a:r>
          </a:p>
        </p:txBody>
      </p:sp>
      <p:sp>
        <p:nvSpPr>
          <p:cNvPr id="4" name="TextBox 3">
            <a:extLst>
              <a:ext uri="{FF2B5EF4-FFF2-40B4-BE49-F238E27FC236}">
                <a16:creationId xmlns:a16="http://schemas.microsoft.com/office/drawing/2014/main" id="{F135BCF8-3023-3769-7CC2-D66AFC2262A7}"/>
              </a:ext>
            </a:extLst>
          </p:cNvPr>
          <p:cNvSpPr txBox="1"/>
          <p:nvPr/>
        </p:nvSpPr>
        <p:spPr>
          <a:xfrm>
            <a:off x="390545" y="2434687"/>
            <a:ext cx="8296256" cy="830997"/>
          </a:xfrm>
          <a:prstGeom prst="rect">
            <a:avLst/>
          </a:prstGeom>
          <a:noFill/>
        </p:spPr>
        <p:txBody>
          <a:bodyPr wrap="square" rtlCol="0">
            <a:spAutoFit/>
          </a:bodyPr>
          <a:lstStyle/>
          <a:p>
            <a:pPr algn="just"/>
            <a:r>
              <a:rPr lang="en-US" sz="2400" dirty="0"/>
              <a:t>Let’s consider the case of two-electron in four spin orbitals, such as Hartree </a:t>
            </a:r>
            <a:r>
              <a:rPr lang="en-US" sz="2400" dirty="0" err="1"/>
              <a:t>Fock</a:t>
            </a:r>
            <a:r>
              <a:rPr lang="en-US" sz="2400" dirty="0"/>
              <a:t> wave function with minimal basis H</a:t>
            </a:r>
            <a:r>
              <a:rPr lang="en-US" sz="2400" baseline="-25000" dirty="0"/>
              <a:t>2</a:t>
            </a:r>
            <a:endParaRPr lang="en-US" sz="2400" dirty="0"/>
          </a:p>
        </p:txBody>
      </p:sp>
      <p:pic>
        <p:nvPicPr>
          <p:cNvPr id="5" name="Picture 4">
            <a:extLst>
              <a:ext uri="{FF2B5EF4-FFF2-40B4-BE49-F238E27FC236}">
                <a16:creationId xmlns:a16="http://schemas.microsoft.com/office/drawing/2014/main" id="{EBA73533-3E74-B9AD-C32D-95224033F67F}"/>
              </a:ext>
            </a:extLst>
          </p:cNvPr>
          <p:cNvPicPr>
            <a:picLocks noChangeAspect="1"/>
          </p:cNvPicPr>
          <p:nvPr/>
        </p:nvPicPr>
        <p:blipFill rotWithShape="1">
          <a:blip r:embed="rId2"/>
          <a:srcRect l="51883" r="23303"/>
          <a:stretch/>
        </p:blipFill>
        <p:spPr>
          <a:xfrm>
            <a:off x="589281" y="3781093"/>
            <a:ext cx="1330960" cy="1036520"/>
          </a:xfrm>
          <a:prstGeom prst="rect">
            <a:avLst/>
          </a:prstGeom>
        </p:spPr>
      </p:pic>
      <p:grpSp>
        <p:nvGrpSpPr>
          <p:cNvPr id="24" name="Group 23">
            <a:extLst>
              <a:ext uri="{FF2B5EF4-FFF2-40B4-BE49-F238E27FC236}">
                <a16:creationId xmlns:a16="http://schemas.microsoft.com/office/drawing/2014/main" id="{0AAF2148-C066-7BE5-1793-6ACBC8CA805D}"/>
              </a:ext>
            </a:extLst>
          </p:cNvPr>
          <p:cNvGrpSpPr/>
          <p:nvPr/>
        </p:nvGrpSpPr>
        <p:grpSpPr>
          <a:xfrm>
            <a:off x="5611601" y="3822826"/>
            <a:ext cx="1330995" cy="1023235"/>
            <a:chOff x="6134626" y="3331052"/>
            <a:chExt cx="1330995" cy="1023235"/>
          </a:xfrm>
        </p:grpSpPr>
        <p:pic>
          <p:nvPicPr>
            <p:cNvPr id="11" name="Picture 10">
              <a:extLst>
                <a:ext uri="{FF2B5EF4-FFF2-40B4-BE49-F238E27FC236}">
                  <a16:creationId xmlns:a16="http://schemas.microsoft.com/office/drawing/2014/main" id="{0126AB1C-D872-B233-4328-2CFC6E1F4E9C}"/>
                </a:ext>
              </a:extLst>
            </p:cNvPr>
            <p:cNvPicPr>
              <a:picLocks noChangeAspect="1"/>
            </p:cNvPicPr>
            <p:nvPr/>
          </p:nvPicPr>
          <p:blipFill rotWithShape="1">
            <a:blip r:embed="rId2"/>
            <a:srcRect l="5024" t="57249" r="75313" b="3943"/>
            <a:stretch/>
          </p:blipFill>
          <p:spPr>
            <a:xfrm>
              <a:off x="6134626" y="3846638"/>
              <a:ext cx="1330995" cy="507649"/>
            </a:xfrm>
            <a:prstGeom prst="rect">
              <a:avLst/>
            </a:prstGeom>
          </p:spPr>
        </p:pic>
        <p:pic>
          <p:nvPicPr>
            <p:cNvPr id="12" name="Picture 11">
              <a:extLst>
                <a:ext uri="{FF2B5EF4-FFF2-40B4-BE49-F238E27FC236}">
                  <a16:creationId xmlns:a16="http://schemas.microsoft.com/office/drawing/2014/main" id="{1ED14263-24C5-02AF-8BA5-28A074251235}"/>
                </a:ext>
              </a:extLst>
            </p:cNvPr>
            <p:cNvPicPr>
              <a:picLocks noChangeAspect="1"/>
            </p:cNvPicPr>
            <p:nvPr/>
          </p:nvPicPr>
          <p:blipFill rotWithShape="1">
            <a:blip r:embed="rId2"/>
            <a:srcRect l="29604" t="54990" r="50734" b="3825"/>
            <a:stretch/>
          </p:blipFill>
          <p:spPr>
            <a:xfrm>
              <a:off x="6134626" y="3331052"/>
              <a:ext cx="1330995" cy="538740"/>
            </a:xfrm>
            <a:prstGeom prst="rect">
              <a:avLst/>
            </a:prstGeom>
          </p:spPr>
        </p:pic>
      </p:grpSp>
      <p:grpSp>
        <p:nvGrpSpPr>
          <p:cNvPr id="32" name="Group 31">
            <a:extLst>
              <a:ext uri="{FF2B5EF4-FFF2-40B4-BE49-F238E27FC236}">
                <a16:creationId xmlns:a16="http://schemas.microsoft.com/office/drawing/2014/main" id="{A5D08BFC-E0F2-A578-FC7A-EC5BCEF94D75}"/>
              </a:ext>
            </a:extLst>
          </p:cNvPr>
          <p:cNvGrpSpPr/>
          <p:nvPr/>
        </p:nvGrpSpPr>
        <p:grpSpPr>
          <a:xfrm>
            <a:off x="3045061" y="3831811"/>
            <a:ext cx="1330995" cy="1018166"/>
            <a:chOff x="7576248" y="3330309"/>
            <a:chExt cx="1330995" cy="1018166"/>
          </a:xfrm>
        </p:grpSpPr>
        <p:pic>
          <p:nvPicPr>
            <p:cNvPr id="30" name="Picture 29">
              <a:extLst>
                <a:ext uri="{FF2B5EF4-FFF2-40B4-BE49-F238E27FC236}">
                  <a16:creationId xmlns:a16="http://schemas.microsoft.com/office/drawing/2014/main" id="{393C70C3-9C02-6613-F205-170580B1B0BA}"/>
                </a:ext>
              </a:extLst>
            </p:cNvPr>
            <p:cNvPicPr>
              <a:picLocks noChangeAspect="1"/>
            </p:cNvPicPr>
            <p:nvPr/>
          </p:nvPicPr>
          <p:blipFill rotWithShape="1">
            <a:blip r:embed="rId2"/>
            <a:srcRect l="29604" t="54990" r="50734" b="3825"/>
            <a:stretch/>
          </p:blipFill>
          <p:spPr>
            <a:xfrm>
              <a:off x="7576248" y="3330309"/>
              <a:ext cx="1330995" cy="538740"/>
            </a:xfrm>
            <a:prstGeom prst="rect">
              <a:avLst/>
            </a:prstGeom>
          </p:spPr>
        </p:pic>
        <p:pic>
          <p:nvPicPr>
            <p:cNvPr id="31" name="Picture 30">
              <a:extLst>
                <a:ext uri="{FF2B5EF4-FFF2-40B4-BE49-F238E27FC236}">
                  <a16:creationId xmlns:a16="http://schemas.microsoft.com/office/drawing/2014/main" id="{DFD2DF7A-59DC-9D43-E417-71085F61310D}"/>
                </a:ext>
              </a:extLst>
            </p:cNvPr>
            <p:cNvPicPr>
              <a:picLocks noChangeAspect="1"/>
            </p:cNvPicPr>
            <p:nvPr/>
          </p:nvPicPr>
          <p:blipFill rotWithShape="1">
            <a:blip r:embed="rId2"/>
            <a:srcRect l="29604" t="57367" r="50734" b="3825"/>
            <a:stretch/>
          </p:blipFill>
          <p:spPr>
            <a:xfrm>
              <a:off x="7576248" y="3840825"/>
              <a:ext cx="1330995" cy="507650"/>
            </a:xfrm>
            <a:prstGeom prst="rect">
              <a:avLst/>
            </a:prstGeom>
          </p:spPr>
        </p:pic>
      </p:grpSp>
      <p:pic>
        <p:nvPicPr>
          <p:cNvPr id="33" name="Picture 32">
            <a:extLst>
              <a:ext uri="{FF2B5EF4-FFF2-40B4-BE49-F238E27FC236}">
                <a16:creationId xmlns:a16="http://schemas.microsoft.com/office/drawing/2014/main" id="{FE1CA1FB-7AF9-E981-E2FC-3ACE83BBD4D7}"/>
              </a:ext>
            </a:extLst>
          </p:cNvPr>
          <p:cNvPicPr>
            <a:picLocks noChangeAspect="1"/>
          </p:cNvPicPr>
          <p:nvPr/>
        </p:nvPicPr>
        <p:blipFill rotWithShape="1">
          <a:blip r:embed="rId2"/>
          <a:srcRect l="79364"/>
          <a:stretch/>
        </p:blipFill>
        <p:spPr>
          <a:xfrm>
            <a:off x="6997206" y="3789952"/>
            <a:ext cx="1106869" cy="1036520"/>
          </a:xfrm>
          <a:prstGeom prst="rect">
            <a:avLst/>
          </a:prstGeom>
        </p:spPr>
      </p:pic>
      <p:pic>
        <p:nvPicPr>
          <p:cNvPr id="34" name="Picture 33">
            <a:extLst>
              <a:ext uri="{FF2B5EF4-FFF2-40B4-BE49-F238E27FC236}">
                <a16:creationId xmlns:a16="http://schemas.microsoft.com/office/drawing/2014/main" id="{11C2436D-0ED5-C870-594D-37F69F0492AF}"/>
              </a:ext>
            </a:extLst>
          </p:cNvPr>
          <p:cNvPicPr>
            <a:picLocks noChangeAspect="1"/>
          </p:cNvPicPr>
          <p:nvPr/>
        </p:nvPicPr>
        <p:blipFill rotWithShape="1">
          <a:blip r:embed="rId2"/>
          <a:srcRect r="95268"/>
          <a:stretch/>
        </p:blipFill>
        <p:spPr>
          <a:xfrm>
            <a:off x="457200" y="3781093"/>
            <a:ext cx="253796" cy="1036520"/>
          </a:xfrm>
          <a:prstGeom prst="rect">
            <a:avLst/>
          </a:prstGeom>
        </p:spPr>
      </p:pic>
      <p:pic>
        <p:nvPicPr>
          <p:cNvPr id="35" name="Picture 34">
            <a:extLst>
              <a:ext uri="{FF2B5EF4-FFF2-40B4-BE49-F238E27FC236}">
                <a16:creationId xmlns:a16="http://schemas.microsoft.com/office/drawing/2014/main" id="{0950CF9E-5C95-EC31-D47C-5943A39CCDB6}"/>
              </a:ext>
            </a:extLst>
          </p:cNvPr>
          <p:cNvPicPr>
            <a:picLocks noChangeAspect="1"/>
          </p:cNvPicPr>
          <p:nvPr/>
        </p:nvPicPr>
        <p:blipFill rotWithShape="1">
          <a:blip r:embed="rId2"/>
          <a:srcRect l="4921" r="75211"/>
          <a:stretch/>
        </p:blipFill>
        <p:spPr>
          <a:xfrm>
            <a:off x="1901243" y="3789952"/>
            <a:ext cx="1065694" cy="1036520"/>
          </a:xfrm>
          <a:prstGeom prst="rect">
            <a:avLst/>
          </a:prstGeom>
        </p:spPr>
      </p:pic>
      <p:pic>
        <p:nvPicPr>
          <p:cNvPr id="36" name="Picture 35">
            <a:extLst>
              <a:ext uri="{FF2B5EF4-FFF2-40B4-BE49-F238E27FC236}">
                <a16:creationId xmlns:a16="http://schemas.microsoft.com/office/drawing/2014/main" id="{2E0637EC-D826-335C-14BD-CDCE7F3F2A5C}"/>
              </a:ext>
            </a:extLst>
          </p:cNvPr>
          <p:cNvPicPr>
            <a:picLocks noChangeAspect="1"/>
          </p:cNvPicPr>
          <p:nvPr/>
        </p:nvPicPr>
        <p:blipFill rotWithShape="1">
          <a:blip r:embed="rId2"/>
          <a:srcRect l="28919" r="50445"/>
          <a:stretch/>
        </p:blipFill>
        <p:spPr>
          <a:xfrm>
            <a:off x="4440394" y="3790821"/>
            <a:ext cx="1106869" cy="1036520"/>
          </a:xfrm>
          <a:prstGeom prst="rect">
            <a:avLst/>
          </a:prstGeom>
        </p:spPr>
      </p:pic>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2E26CC6-0189-72A4-8B1A-14E44D8C3EC8}"/>
                  </a:ext>
                </a:extLst>
              </p:cNvPr>
              <p:cNvSpPr txBox="1"/>
              <p:nvPr/>
            </p:nvSpPr>
            <p:spPr>
              <a:xfrm>
                <a:off x="390545" y="3274543"/>
                <a:ext cx="8296256" cy="534955"/>
              </a:xfrm>
              <a:prstGeom prst="rect">
                <a:avLst/>
              </a:prstGeom>
              <a:noFill/>
            </p:spPr>
            <p:txBody>
              <a:bodyPr wrap="square" rtlCol="0">
                <a:spAutoFit/>
              </a:bodyPr>
              <a:lstStyle/>
              <a:p>
                <a:pPr algn="just"/>
                <a:r>
                  <a:rPr lang="en-US" sz="2400" dirty="0"/>
                  <a:t>There are </a:t>
                </a:r>
                <a14:m>
                  <m:oMath xmlns:m="http://schemas.openxmlformats.org/officeDocument/2006/math">
                    <m:d>
                      <m:dPr>
                        <m:ctrlPr>
                          <a:rPr lang="en-US" sz="2400" i="1" smtClean="0">
                            <a:latin typeface="Cambria Math" panose="02040503050406030204" pitchFamily="18" charset="0"/>
                          </a:rPr>
                        </m:ctrlPr>
                      </m:dPr>
                      <m:e>
                        <m:f>
                          <m:fPr>
                            <m:type m:val="noBar"/>
                            <m:ctrlPr>
                              <a:rPr lang="en-US" sz="2400" i="1" smtClean="0">
                                <a:latin typeface="Cambria Math" panose="02040503050406030204" pitchFamily="18" charset="0"/>
                              </a:rPr>
                            </m:ctrlPr>
                          </m:fPr>
                          <m:num>
                            <m:r>
                              <a:rPr lang="en-US" sz="2400" b="0" i="1" smtClean="0">
                                <a:latin typeface="Cambria Math" panose="02040503050406030204" pitchFamily="18" charset="0"/>
                              </a:rPr>
                              <m:t>4</m:t>
                            </m:r>
                          </m:num>
                          <m:den>
                            <m:r>
                              <a:rPr lang="en-US" sz="2400" b="0" i="1" smtClean="0">
                                <a:latin typeface="Cambria Math" panose="02040503050406030204" pitchFamily="18" charset="0"/>
                              </a:rPr>
                              <m:t>2</m:t>
                            </m:r>
                          </m:den>
                        </m:f>
                      </m:e>
                    </m:d>
                    <m:r>
                      <a:rPr lang="en-US" sz="2400" b="0" i="1" smtClean="0">
                        <a:latin typeface="Cambria Math" panose="02040503050406030204" pitchFamily="18" charset="0"/>
                      </a:rPr>
                      <m:t>=6</m:t>
                    </m:r>
                  </m:oMath>
                </a14:m>
                <a:r>
                  <a:rPr lang="en-US" sz="2400" dirty="0"/>
                  <a:t> configurations</a:t>
                </a:r>
              </a:p>
            </p:txBody>
          </p:sp>
        </mc:Choice>
        <mc:Fallback xmlns="">
          <p:sp>
            <p:nvSpPr>
              <p:cNvPr id="39" name="TextBox 38">
                <a:extLst>
                  <a:ext uri="{FF2B5EF4-FFF2-40B4-BE49-F238E27FC236}">
                    <a16:creationId xmlns:a16="http://schemas.microsoft.com/office/drawing/2014/main" id="{02E26CC6-0189-72A4-8B1A-14E44D8C3EC8}"/>
                  </a:ext>
                </a:extLst>
              </p:cNvPr>
              <p:cNvSpPr txBox="1">
                <a:spLocks noRot="1" noChangeAspect="1" noMove="1" noResize="1" noEditPoints="1" noAdjustHandles="1" noChangeArrowheads="1" noChangeShapeType="1" noTextEdit="1"/>
              </p:cNvSpPr>
              <p:nvPr/>
            </p:nvSpPr>
            <p:spPr>
              <a:xfrm>
                <a:off x="390545" y="3274543"/>
                <a:ext cx="8296256" cy="534955"/>
              </a:xfrm>
              <a:prstGeom prst="rect">
                <a:avLst/>
              </a:prstGeom>
              <a:blipFill>
                <a:blip r:embed="rId3"/>
                <a:stretch>
                  <a:fillRect l="-1070" t="-4651" b="-16279"/>
                </a:stretch>
              </a:blipFill>
            </p:spPr>
            <p:txBody>
              <a:bodyPr/>
              <a:lstStyle/>
              <a:p>
                <a:r>
                  <a:rPr lang="en-US">
                    <a:noFill/>
                  </a:rPr>
                  <a:t> </a:t>
                </a:r>
              </a:p>
            </p:txBody>
          </p:sp>
        </mc:Fallback>
      </mc:AlternateContent>
      <p:pic>
        <p:nvPicPr>
          <p:cNvPr id="42" name="Picture 41">
            <a:extLst>
              <a:ext uri="{FF2B5EF4-FFF2-40B4-BE49-F238E27FC236}">
                <a16:creationId xmlns:a16="http://schemas.microsoft.com/office/drawing/2014/main" id="{D8A28C13-4260-923B-968C-390C594F595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7200" y="6156405"/>
            <a:ext cx="7980226" cy="438912"/>
          </a:xfrm>
          <a:prstGeom prst="rect">
            <a:avLst/>
          </a:prstGeom>
        </p:spPr>
      </p:pic>
      <p:sp>
        <p:nvSpPr>
          <p:cNvPr id="43" name="TextBox 42">
            <a:extLst>
              <a:ext uri="{FF2B5EF4-FFF2-40B4-BE49-F238E27FC236}">
                <a16:creationId xmlns:a16="http://schemas.microsoft.com/office/drawing/2014/main" id="{B721C40E-DD6E-4B45-AAEE-AD677E8D6383}"/>
              </a:ext>
            </a:extLst>
          </p:cNvPr>
          <p:cNvSpPr txBox="1"/>
          <p:nvPr/>
        </p:nvSpPr>
        <p:spPr>
          <a:xfrm>
            <a:off x="390545" y="5320334"/>
            <a:ext cx="8296256" cy="830997"/>
          </a:xfrm>
          <a:prstGeom prst="rect">
            <a:avLst/>
          </a:prstGeom>
          <a:noFill/>
        </p:spPr>
        <p:txBody>
          <a:bodyPr wrap="square" rtlCol="0">
            <a:spAutoFit/>
          </a:bodyPr>
          <a:lstStyle/>
          <a:p>
            <a:pPr algn="just"/>
            <a:r>
              <a:rPr lang="en-US" sz="2400" dirty="0"/>
              <a:t>The case (a) is the Hartree </a:t>
            </a:r>
            <a:r>
              <a:rPr lang="en-US" sz="2400" dirty="0" err="1"/>
              <a:t>Fock</a:t>
            </a:r>
            <a:r>
              <a:rPr lang="en-US" sz="2400" dirty="0"/>
              <a:t> ground state wave function in the minimal basis H</a:t>
            </a:r>
            <a:r>
              <a:rPr lang="en-US" sz="2400" baseline="-25000" dirty="0"/>
              <a:t>2</a:t>
            </a:r>
            <a:r>
              <a:rPr lang="en-US" sz="2400" dirty="0"/>
              <a:t>, which is a </a:t>
            </a:r>
            <a:r>
              <a:rPr lang="en-US" sz="2400" i="1" dirty="0"/>
              <a:t>close-shell determinant</a:t>
            </a:r>
            <a:r>
              <a:rPr lang="en-US" sz="2400" dirty="0"/>
              <a:t>.</a:t>
            </a:r>
          </a:p>
        </p:txBody>
      </p:sp>
      <p:sp>
        <p:nvSpPr>
          <p:cNvPr id="44" name="TextBox 43">
            <a:extLst>
              <a:ext uri="{FF2B5EF4-FFF2-40B4-BE49-F238E27FC236}">
                <a16:creationId xmlns:a16="http://schemas.microsoft.com/office/drawing/2014/main" id="{DC31AFA3-3853-D7D4-2303-52426B920D2E}"/>
              </a:ext>
            </a:extLst>
          </p:cNvPr>
          <p:cNvSpPr txBox="1"/>
          <p:nvPr/>
        </p:nvSpPr>
        <p:spPr>
          <a:xfrm>
            <a:off x="974075" y="4826472"/>
            <a:ext cx="561372" cy="461665"/>
          </a:xfrm>
          <a:prstGeom prst="rect">
            <a:avLst/>
          </a:prstGeom>
          <a:noFill/>
        </p:spPr>
        <p:txBody>
          <a:bodyPr wrap="none" rtlCol="0">
            <a:spAutoFit/>
          </a:bodyPr>
          <a:lstStyle/>
          <a:p>
            <a:r>
              <a:rPr lang="en-US" sz="2400" dirty="0"/>
              <a:t>(a)</a:t>
            </a:r>
          </a:p>
        </p:txBody>
      </p:sp>
      <p:sp>
        <p:nvSpPr>
          <p:cNvPr id="45" name="TextBox 44">
            <a:extLst>
              <a:ext uri="{FF2B5EF4-FFF2-40B4-BE49-F238E27FC236}">
                <a16:creationId xmlns:a16="http://schemas.microsoft.com/office/drawing/2014/main" id="{3CFCA200-4D1F-E1F0-8CED-95F260D56E6B}"/>
              </a:ext>
            </a:extLst>
          </p:cNvPr>
          <p:cNvSpPr txBox="1"/>
          <p:nvPr/>
        </p:nvSpPr>
        <p:spPr>
          <a:xfrm>
            <a:off x="2144574" y="4826472"/>
            <a:ext cx="561372" cy="461665"/>
          </a:xfrm>
          <a:prstGeom prst="rect">
            <a:avLst/>
          </a:prstGeom>
          <a:noFill/>
        </p:spPr>
        <p:txBody>
          <a:bodyPr wrap="none" rtlCol="0">
            <a:spAutoFit/>
          </a:bodyPr>
          <a:lstStyle/>
          <a:p>
            <a:r>
              <a:rPr lang="en-US" sz="2400" dirty="0"/>
              <a:t>(b)</a:t>
            </a:r>
          </a:p>
        </p:txBody>
      </p:sp>
      <p:sp>
        <p:nvSpPr>
          <p:cNvPr id="46" name="TextBox 45">
            <a:extLst>
              <a:ext uri="{FF2B5EF4-FFF2-40B4-BE49-F238E27FC236}">
                <a16:creationId xmlns:a16="http://schemas.microsoft.com/office/drawing/2014/main" id="{BC0CB3AD-CA2C-0039-5764-94D191653DB3}"/>
              </a:ext>
            </a:extLst>
          </p:cNvPr>
          <p:cNvSpPr txBox="1"/>
          <p:nvPr/>
        </p:nvSpPr>
        <p:spPr>
          <a:xfrm>
            <a:off x="3431664" y="4826472"/>
            <a:ext cx="543739" cy="461665"/>
          </a:xfrm>
          <a:prstGeom prst="rect">
            <a:avLst/>
          </a:prstGeom>
          <a:noFill/>
        </p:spPr>
        <p:txBody>
          <a:bodyPr wrap="none" rtlCol="0">
            <a:spAutoFit/>
          </a:bodyPr>
          <a:lstStyle/>
          <a:p>
            <a:r>
              <a:rPr lang="en-US" sz="2400" dirty="0"/>
              <a:t>(c)</a:t>
            </a:r>
          </a:p>
        </p:txBody>
      </p:sp>
      <p:sp>
        <p:nvSpPr>
          <p:cNvPr id="47" name="TextBox 46">
            <a:extLst>
              <a:ext uri="{FF2B5EF4-FFF2-40B4-BE49-F238E27FC236}">
                <a16:creationId xmlns:a16="http://schemas.microsoft.com/office/drawing/2014/main" id="{AE54F441-4CFA-B2D4-67F6-8495DC4F01FC}"/>
              </a:ext>
            </a:extLst>
          </p:cNvPr>
          <p:cNvSpPr txBox="1"/>
          <p:nvPr/>
        </p:nvSpPr>
        <p:spPr>
          <a:xfrm>
            <a:off x="4721959" y="4852365"/>
            <a:ext cx="561372" cy="461665"/>
          </a:xfrm>
          <a:prstGeom prst="rect">
            <a:avLst/>
          </a:prstGeom>
          <a:noFill/>
        </p:spPr>
        <p:txBody>
          <a:bodyPr wrap="none" rtlCol="0">
            <a:spAutoFit/>
          </a:bodyPr>
          <a:lstStyle/>
          <a:p>
            <a:r>
              <a:rPr lang="en-US" sz="2400" dirty="0"/>
              <a:t>(d)</a:t>
            </a:r>
          </a:p>
        </p:txBody>
      </p:sp>
      <p:sp>
        <p:nvSpPr>
          <p:cNvPr id="48" name="TextBox 47">
            <a:extLst>
              <a:ext uri="{FF2B5EF4-FFF2-40B4-BE49-F238E27FC236}">
                <a16:creationId xmlns:a16="http://schemas.microsoft.com/office/drawing/2014/main" id="{793D0F87-C41F-726C-5EE8-EFB82341AB57}"/>
              </a:ext>
            </a:extLst>
          </p:cNvPr>
          <p:cNvSpPr txBox="1"/>
          <p:nvPr/>
        </p:nvSpPr>
        <p:spPr>
          <a:xfrm>
            <a:off x="5996412" y="4855962"/>
            <a:ext cx="561372" cy="461665"/>
          </a:xfrm>
          <a:prstGeom prst="rect">
            <a:avLst/>
          </a:prstGeom>
          <a:noFill/>
        </p:spPr>
        <p:txBody>
          <a:bodyPr wrap="none" rtlCol="0">
            <a:spAutoFit/>
          </a:bodyPr>
          <a:lstStyle/>
          <a:p>
            <a:r>
              <a:rPr lang="en-US" sz="2400" dirty="0"/>
              <a:t>(e)</a:t>
            </a:r>
          </a:p>
        </p:txBody>
      </p:sp>
      <p:sp>
        <p:nvSpPr>
          <p:cNvPr id="49" name="TextBox 48">
            <a:extLst>
              <a:ext uri="{FF2B5EF4-FFF2-40B4-BE49-F238E27FC236}">
                <a16:creationId xmlns:a16="http://schemas.microsoft.com/office/drawing/2014/main" id="{2F170812-0D92-6725-9088-CB94D15A618E}"/>
              </a:ext>
            </a:extLst>
          </p:cNvPr>
          <p:cNvSpPr txBox="1"/>
          <p:nvPr/>
        </p:nvSpPr>
        <p:spPr>
          <a:xfrm>
            <a:off x="7265803" y="4846061"/>
            <a:ext cx="474810" cy="461665"/>
          </a:xfrm>
          <a:prstGeom prst="rect">
            <a:avLst/>
          </a:prstGeom>
          <a:noFill/>
        </p:spPr>
        <p:txBody>
          <a:bodyPr wrap="none" rtlCol="0">
            <a:spAutoFit/>
          </a:bodyPr>
          <a:lstStyle/>
          <a:p>
            <a:r>
              <a:rPr lang="en-US" sz="2400" dirty="0"/>
              <a:t>(f)</a:t>
            </a:r>
          </a:p>
        </p:txBody>
      </p:sp>
    </p:spTree>
    <p:extLst>
      <p:ext uri="{BB962C8B-B14F-4D97-AF65-F5344CB8AC3E}">
        <p14:creationId xmlns:p14="http://schemas.microsoft.com/office/powerpoint/2010/main" val="37269265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a:xfrm>
            <a:off x="3140015" y="0"/>
            <a:ext cx="5851585" cy="651600"/>
          </a:xfrm>
        </p:spPr>
        <p:txBody>
          <a:bodyPr/>
          <a:lstStyle/>
          <a:p>
            <a:r>
              <a:rPr lang="en-US" dirty="0"/>
              <a:t>Spin-adapted Configurations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37</a:t>
            </a:fld>
            <a:endParaRPr lang="zh-TW" altLang="en-US"/>
          </a:p>
        </p:txBody>
      </p:sp>
      <p:sp>
        <p:nvSpPr>
          <p:cNvPr id="43" name="TextBox 42">
            <a:extLst>
              <a:ext uri="{FF2B5EF4-FFF2-40B4-BE49-F238E27FC236}">
                <a16:creationId xmlns:a16="http://schemas.microsoft.com/office/drawing/2014/main" id="{B721C40E-DD6E-4B45-AAEE-AD677E8D6383}"/>
              </a:ext>
            </a:extLst>
          </p:cNvPr>
          <p:cNvSpPr txBox="1"/>
          <p:nvPr/>
        </p:nvSpPr>
        <p:spPr>
          <a:xfrm>
            <a:off x="390545" y="2292084"/>
            <a:ext cx="8296256" cy="461665"/>
          </a:xfrm>
          <a:prstGeom prst="rect">
            <a:avLst/>
          </a:prstGeom>
          <a:noFill/>
        </p:spPr>
        <p:txBody>
          <a:bodyPr wrap="square" rtlCol="0">
            <a:spAutoFit/>
          </a:bodyPr>
          <a:lstStyle/>
          <a:p>
            <a:pPr algn="just"/>
            <a:r>
              <a:rPr lang="en-US" sz="2400" dirty="0"/>
              <a:t>The cases (b)-(e) are four singly excited determinants</a:t>
            </a:r>
          </a:p>
        </p:txBody>
      </p:sp>
      <p:grpSp>
        <p:nvGrpSpPr>
          <p:cNvPr id="6" name="Group 5">
            <a:extLst>
              <a:ext uri="{FF2B5EF4-FFF2-40B4-BE49-F238E27FC236}">
                <a16:creationId xmlns:a16="http://schemas.microsoft.com/office/drawing/2014/main" id="{4E96EF1F-0F38-02FA-610E-DB508498A87F}"/>
              </a:ext>
            </a:extLst>
          </p:cNvPr>
          <p:cNvGrpSpPr/>
          <p:nvPr/>
        </p:nvGrpSpPr>
        <p:grpSpPr>
          <a:xfrm>
            <a:off x="457200" y="779664"/>
            <a:ext cx="7646875" cy="1536534"/>
            <a:chOff x="457200" y="3781093"/>
            <a:chExt cx="7646875" cy="1536534"/>
          </a:xfrm>
        </p:grpSpPr>
        <p:pic>
          <p:nvPicPr>
            <p:cNvPr id="5" name="Picture 4">
              <a:extLst>
                <a:ext uri="{FF2B5EF4-FFF2-40B4-BE49-F238E27FC236}">
                  <a16:creationId xmlns:a16="http://schemas.microsoft.com/office/drawing/2014/main" id="{EBA73533-3E74-B9AD-C32D-95224033F67F}"/>
                </a:ext>
              </a:extLst>
            </p:cNvPr>
            <p:cNvPicPr>
              <a:picLocks noChangeAspect="1"/>
            </p:cNvPicPr>
            <p:nvPr/>
          </p:nvPicPr>
          <p:blipFill rotWithShape="1">
            <a:blip r:embed="rId2"/>
            <a:srcRect l="51883" r="23303"/>
            <a:stretch/>
          </p:blipFill>
          <p:spPr>
            <a:xfrm>
              <a:off x="589281" y="3781093"/>
              <a:ext cx="1330960" cy="1036520"/>
            </a:xfrm>
            <a:prstGeom prst="rect">
              <a:avLst/>
            </a:prstGeom>
          </p:spPr>
        </p:pic>
        <p:grpSp>
          <p:nvGrpSpPr>
            <p:cNvPr id="24" name="Group 23">
              <a:extLst>
                <a:ext uri="{FF2B5EF4-FFF2-40B4-BE49-F238E27FC236}">
                  <a16:creationId xmlns:a16="http://schemas.microsoft.com/office/drawing/2014/main" id="{0AAF2148-C066-7BE5-1793-6ACBC8CA805D}"/>
                </a:ext>
              </a:extLst>
            </p:cNvPr>
            <p:cNvGrpSpPr/>
            <p:nvPr/>
          </p:nvGrpSpPr>
          <p:grpSpPr>
            <a:xfrm>
              <a:off x="5611601" y="3822826"/>
              <a:ext cx="1330995" cy="1023235"/>
              <a:chOff x="6134626" y="3331052"/>
              <a:chExt cx="1330995" cy="1023235"/>
            </a:xfrm>
          </p:grpSpPr>
          <p:pic>
            <p:nvPicPr>
              <p:cNvPr id="11" name="Picture 10">
                <a:extLst>
                  <a:ext uri="{FF2B5EF4-FFF2-40B4-BE49-F238E27FC236}">
                    <a16:creationId xmlns:a16="http://schemas.microsoft.com/office/drawing/2014/main" id="{0126AB1C-D872-B233-4328-2CFC6E1F4E9C}"/>
                  </a:ext>
                </a:extLst>
              </p:cNvPr>
              <p:cNvPicPr>
                <a:picLocks noChangeAspect="1"/>
              </p:cNvPicPr>
              <p:nvPr/>
            </p:nvPicPr>
            <p:blipFill rotWithShape="1">
              <a:blip r:embed="rId2"/>
              <a:srcRect l="5024" t="57249" r="75313" b="3943"/>
              <a:stretch/>
            </p:blipFill>
            <p:spPr>
              <a:xfrm>
                <a:off x="6134626" y="3846638"/>
                <a:ext cx="1330995" cy="507649"/>
              </a:xfrm>
              <a:prstGeom prst="rect">
                <a:avLst/>
              </a:prstGeom>
            </p:spPr>
          </p:pic>
          <p:pic>
            <p:nvPicPr>
              <p:cNvPr id="12" name="Picture 11">
                <a:extLst>
                  <a:ext uri="{FF2B5EF4-FFF2-40B4-BE49-F238E27FC236}">
                    <a16:creationId xmlns:a16="http://schemas.microsoft.com/office/drawing/2014/main" id="{1ED14263-24C5-02AF-8BA5-28A074251235}"/>
                  </a:ext>
                </a:extLst>
              </p:cNvPr>
              <p:cNvPicPr>
                <a:picLocks noChangeAspect="1"/>
              </p:cNvPicPr>
              <p:nvPr/>
            </p:nvPicPr>
            <p:blipFill rotWithShape="1">
              <a:blip r:embed="rId2"/>
              <a:srcRect l="29604" t="54990" r="50734" b="3825"/>
              <a:stretch/>
            </p:blipFill>
            <p:spPr>
              <a:xfrm>
                <a:off x="6134626" y="3331052"/>
                <a:ext cx="1330995" cy="538740"/>
              </a:xfrm>
              <a:prstGeom prst="rect">
                <a:avLst/>
              </a:prstGeom>
            </p:spPr>
          </p:pic>
        </p:grpSp>
        <p:grpSp>
          <p:nvGrpSpPr>
            <p:cNvPr id="32" name="Group 31">
              <a:extLst>
                <a:ext uri="{FF2B5EF4-FFF2-40B4-BE49-F238E27FC236}">
                  <a16:creationId xmlns:a16="http://schemas.microsoft.com/office/drawing/2014/main" id="{A5D08BFC-E0F2-A578-FC7A-EC5BCEF94D75}"/>
                </a:ext>
              </a:extLst>
            </p:cNvPr>
            <p:cNvGrpSpPr/>
            <p:nvPr/>
          </p:nvGrpSpPr>
          <p:grpSpPr>
            <a:xfrm>
              <a:off x="3045061" y="3831811"/>
              <a:ext cx="1330995" cy="1018166"/>
              <a:chOff x="7576248" y="3330309"/>
              <a:chExt cx="1330995" cy="1018166"/>
            </a:xfrm>
          </p:grpSpPr>
          <p:pic>
            <p:nvPicPr>
              <p:cNvPr id="30" name="Picture 29">
                <a:extLst>
                  <a:ext uri="{FF2B5EF4-FFF2-40B4-BE49-F238E27FC236}">
                    <a16:creationId xmlns:a16="http://schemas.microsoft.com/office/drawing/2014/main" id="{393C70C3-9C02-6613-F205-170580B1B0BA}"/>
                  </a:ext>
                </a:extLst>
              </p:cNvPr>
              <p:cNvPicPr>
                <a:picLocks noChangeAspect="1"/>
              </p:cNvPicPr>
              <p:nvPr/>
            </p:nvPicPr>
            <p:blipFill rotWithShape="1">
              <a:blip r:embed="rId2"/>
              <a:srcRect l="29604" t="54990" r="50734" b="3825"/>
              <a:stretch/>
            </p:blipFill>
            <p:spPr>
              <a:xfrm>
                <a:off x="7576248" y="3330309"/>
                <a:ext cx="1330995" cy="538740"/>
              </a:xfrm>
              <a:prstGeom prst="rect">
                <a:avLst/>
              </a:prstGeom>
            </p:spPr>
          </p:pic>
          <p:pic>
            <p:nvPicPr>
              <p:cNvPr id="31" name="Picture 30">
                <a:extLst>
                  <a:ext uri="{FF2B5EF4-FFF2-40B4-BE49-F238E27FC236}">
                    <a16:creationId xmlns:a16="http://schemas.microsoft.com/office/drawing/2014/main" id="{DFD2DF7A-59DC-9D43-E417-71085F61310D}"/>
                  </a:ext>
                </a:extLst>
              </p:cNvPr>
              <p:cNvPicPr>
                <a:picLocks noChangeAspect="1"/>
              </p:cNvPicPr>
              <p:nvPr/>
            </p:nvPicPr>
            <p:blipFill rotWithShape="1">
              <a:blip r:embed="rId2"/>
              <a:srcRect l="29604" t="57367" r="50734" b="3825"/>
              <a:stretch/>
            </p:blipFill>
            <p:spPr>
              <a:xfrm>
                <a:off x="7576248" y="3840825"/>
                <a:ext cx="1330995" cy="507650"/>
              </a:xfrm>
              <a:prstGeom prst="rect">
                <a:avLst/>
              </a:prstGeom>
            </p:spPr>
          </p:pic>
        </p:grpSp>
        <p:pic>
          <p:nvPicPr>
            <p:cNvPr id="33" name="Picture 32">
              <a:extLst>
                <a:ext uri="{FF2B5EF4-FFF2-40B4-BE49-F238E27FC236}">
                  <a16:creationId xmlns:a16="http://schemas.microsoft.com/office/drawing/2014/main" id="{FE1CA1FB-7AF9-E981-E2FC-3ACE83BBD4D7}"/>
                </a:ext>
              </a:extLst>
            </p:cNvPr>
            <p:cNvPicPr>
              <a:picLocks noChangeAspect="1"/>
            </p:cNvPicPr>
            <p:nvPr/>
          </p:nvPicPr>
          <p:blipFill rotWithShape="1">
            <a:blip r:embed="rId2"/>
            <a:srcRect l="79364"/>
            <a:stretch/>
          </p:blipFill>
          <p:spPr>
            <a:xfrm>
              <a:off x="6997206" y="3789952"/>
              <a:ext cx="1106869" cy="1036520"/>
            </a:xfrm>
            <a:prstGeom prst="rect">
              <a:avLst/>
            </a:prstGeom>
          </p:spPr>
        </p:pic>
        <p:pic>
          <p:nvPicPr>
            <p:cNvPr id="34" name="Picture 33">
              <a:extLst>
                <a:ext uri="{FF2B5EF4-FFF2-40B4-BE49-F238E27FC236}">
                  <a16:creationId xmlns:a16="http://schemas.microsoft.com/office/drawing/2014/main" id="{11C2436D-0ED5-C870-594D-37F69F0492AF}"/>
                </a:ext>
              </a:extLst>
            </p:cNvPr>
            <p:cNvPicPr>
              <a:picLocks noChangeAspect="1"/>
            </p:cNvPicPr>
            <p:nvPr/>
          </p:nvPicPr>
          <p:blipFill rotWithShape="1">
            <a:blip r:embed="rId2"/>
            <a:srcRect r="95268"/>
            <a:stretch/>
          </p:blipFill>
          <p:spPr>
            <a:xfrm>
              <a:off x="457200" y="3781093"/>
              <a:ext cx="253796" cy="1036520"/>
            </a:xfrm>
            <a:prstGeom prst="rect">
              <a:avLst/>
            </a:prstGeom>
          </p:spPr>
        </p:pic>
        <p:pic>
          <p:nvPicPr>
            <p:cNvPr id="35" name="Picture 34">
              <a:extLst>
                <a:ext uri="{FF2B5EF4-FFF2-40B4-BE49-F238E27FC236}">
                  <a16:creationId xmlns:a16="http://schemas.microsoft.com/office/drawing/2014/main" id="{0950CF9E-5C95-EC31-D47C-5943A39CCDB6}"/>
                </a:ext>
              </a:extLst>
            </p:cNvPr>
            <p:cNvPicPr>
              <a:picLocks noChangeAspect="1"/>
            </p:cNvPicPr>
            <p:nvPr/>
          </p:nvPicPr>
          <p:blipFill rotWithShape="1">
            <a:blip r:embed="rId2"/>
            <a:srcRect l="4921" r="75211"/>
            <a:stretch/>
          </p:blipFill>
          <p:spPr>
            <a:xfrm>
              <a:off x="1901243" y="3789952"/>
              <a:ext cx="1065694" cy="1036520"/>
            </a:xfrm>
            <a:prstGeom prst="rect">
              <a:avLst/>
            </a:prstGeom>
          </p:spPr>
        </p:pic>
        <p:pic>
          <p:nvPicPr>
            <p:cNvPr id="36" name="Picture 35">
              <a:extLst>
                <a:ext uri="{FF2B5EF4-FFF2-40B4-BE49-F238E27FC236}">
                  <a16:creationId xmlns:a16="http://schemas.microsoft.com/office/drawing/2014/main" id="{2E0637EC-D826-335C-14BD-CDCE7F3F2A5C}"/>
                </a:ext>
              </a:extLst>
            </p:cNvPr>
            <p:cNvPicPr>
              <a:picLocks noChangeAspect="1"/>
            </p:cNvPicPr>
            <p:nvPr/>
          </p:nvPicPr>
          <p:blipFill rotWithShape="1">
            <a:blip r:embed="rId2"/>
            <a:srcRect l="28919" r="50445"/>
            <a:stretch/>
          </p:blipFill>
          <p:spPr>
            <a:xfrm>
              <a:off x="4440394" y="3790821"/>
              <a:ext cx="1106869" cy="1036520"/>
            </a:xfrm>
            <a:prstGeom prst="rect">
              <a:avLst/>
            </a:prstGeom>
          </p:spPr>
        </p:pic>
        <p:sp>
          <p:nvSpPr>
            <p:cNvPr id="44" name="TextBox 43">
              <a:extLst>
                <a:ext uri="{FF2B5EF4-FFF2-40B4-BE49-F238E27FC236}">
                  <a16:creationId xmlns:a16="http://schemas.microsoft.com/office/drawing/2014/main" id="{DC31AFA3-3853-D7D4-2303-52426B920D2E}"/>
                </a:ext>
              </a:extLst>
            </p:cNvPr>
            <p:cNvSpPr txBox="1"/>
            <p:nvPr/>
          </p:nvSpPr>
          <p:spPr>
            <a:xfrm>
              <a:off x="974075" y="4826472"/>
              <a:ext cx="561372" cy="461665"/>
            </a:xfrm>
            <a:prstGeom prst="rect">
              <a:avLst/>
            </a:prstGeom>
            <a:noFill/>
          </p:spPr>
          <p:txBody>
            <a:bodyPr wrap="none" rtlCol="0">
              <a:spAutoFit/>
            </a:bodyPr>
            <a:lstStyle/>
            <a:p>
              <a:r>
                <a:rPr lang="en-US" sz="2400" dirty="0"/>
                <a:t>(a)</a:t>
              </a:r>
            </a:p>
          </p:txBody>
        </p:sp>
        <p:sp>
          <p:nvSpPr>
            <p:cNvPr id="45" name="TextBox 44">
              <a:extLst>
                <a:ext uri="{FF2B5EF4-FFF2-40B4-BE49-F238E27FC236}">
                  <a16:creationId xmlns:a16="http://schemas.microsoft.com/office/drawing/2014/main" id="{3CFCA200-4D1F-E1F0-8CED-95F260D56E6B}"/>
                </a:ext>
              </a:extLst>
            </p:cNvPr>
            <p:cNvSpPr txBox="1"/>
            <p:nvPr/>
          </p:nvSpPr>
          <p:spPr>
            <a:xfrm>
              <a:off x="2144574" y="4826472"/>
              <a:ext cx="561372" cy="461665"/>
            </a:xfrm>
            <a:prstGeom prst="rect">
              <a:avLst/>
            </a:prstGeom>
            <a:noFill/>
          </p:spPr>
          <p:txBody>
            <a:bodyPr wrap="none" rtlCol="0">
              <a:spAutoFit/>
            </a:bodyPr>
            <a:lstStyle/>
            <a:p>
              <a:r>
                <a:rPr lang="en-US" sz="2400" dirty="0"/>
                <a:t>(b)</a:t>
              </a:r>
            </a:p>
          </p:txBody>
        </p:sp>
        <p:sp>
          <p:nvSpPr>
            <p:cNvPr id="46" name="TextBox 45">
              <a:extLst>
                <a:ext uri="{FF2B5EF4-FFF2-40B4-BE49-F238E27FC236}">
                  <a16:creationId xmlns:a16="http://schemas.microsoft.com/office/drawing/2014/main" id="{BC0CB3AD-CA2C-0039-5764-94D191653DB3}"/>
                </a:ext>
              </a:extLst>
            </p:cNvPr>
            <p:cNvSpPr txBox="1"/>
            <p:nvPr/>
          </p:nvSpPr>
          <p:spPr>
            <a:xfrm>
              <a:off x="3431664" y="4826472"/>
              <a:ext cx="543739" cy="461665"/>
            </a:xfrm>
            <a:prstGeom prst="rect">
              <a:avLst/>
            </a:prstGeom>
            <a:noFill/>
          </p:spPr>
          <p:txBody>
            <a:bodyPr wrap="none" rtlCol="0">
              <a:spAutoFit/>
            </a:bodyPr>
            <a:lstStyle/>
            <a:p>
              <a:r>
                <a:rPr lang="en-US" sz="2400" dirty="0"/>
                <a:t>(c)</a:t>
              </a:r>
            </a:p>
          </p:txBody>
        </p:sp>
        <p:sp>
          <p:nvSpPr>
            <p:cNvPr id="47" name="TextBox 46">
              <a:extLst>
                <a:ext uri="{FF2B5EF4-FFF2-40B4-BE49-F238E27FC236}">
                  <a16:creationId xmlns:a16="http://schemas.microsoft.com/office/drawing/2014/main" id="{AE54F441-4CFA-B2D4-67F6-8495DC4F01FC}"/>
                </a:ext>
              </a:extLst>
            </p:cNvPr>
            <p:cNvSpPr txBox="1"/>
            <p:nvPr/>
          </p:nvSpPr>
          <p:spPr>
            <a:xfrm>
              <a:off x="4721959" y="4852365"/>
              <a:ext cx="561372" cy="461665"/>
            </a:xfrm>
            <a:prstGeom prst="rect">
              <a:avLst/>
            </a:prstGeom>
            <a:noFill/>
          </p:spPr>
          <p:txBody>
            <a:bodyPr wrap="none" rtlCol="0">
              <a:spAutoFit/>
            </a:bodyPr>
            <a:lstStyle/>
            <a:p>
              <a:r>
                <a:rPr lang="en-US" sz="2400" dirty="0"/>
                <a:t>(d)</a:t>
              </a:r>
            </a:p>
          </p:txBody>
        </p:sp>
        <p:sp>
          <p:nvSpPr>
            <p:cNvPr id="48" name="TextBox 47">
              <a:extLst>
                <a:ext uri="{FF2B5EF4-FFF2-40B4-BE49-F238E27FC236}">
                  <a16:creationId xmlns:a16="http://schemas.microsoft.com/office/drawing/2014/main" id="{793D0F87-C41F-726C-5EE8-EFB82341AB57}"/>
                </a:ext>
              </a:extLst>
            </p:cNvPr>
            <p:cNvSpPr txBox="1"/>
            <p:nvPr/>
          </p:nvSpPr>
          <p:spPr>
            <a:xfrm>
              <a:off x="5996412" y="4855962"/>
              <a:ext cx="561372" cy="461665"/>
            </a:xfrm>
            <a:prstGeom prst="rect">
              <a:avLst/>
            </a:prstGeom>
            <a:noFill/>
          </p:spPr>
          <p:txBody>
            <a:bodyPr wrap="none" rtlCol="0">
              <a:spAutoFit/>
            </a:bodyPr>
            <a:lstStyle/>
            <a:p>
              <a:r>
                <a:rPr lang="en-US" sz="2400" dirty="0"/>
                <a:t>(e)</a:t>
              </a:r>
            </a:p>
          </p:txBody>
        </p:sp>
        <p:sp>
          <p:nvSpPr>
            <p:cNvPr id="49" name="TextBox 48">
              <a:extLst>
                <a:ext uri="{FF2B5EF4-FFF2-40B4-BE49-F238E27FC236}">
                  <a16:creationId xmlns:a16="http://schemas.microsoft.com/office/drawing/2014/main" id="{2F170812-0D92-6725-9088-CB94D15A618E}"/>
                </a:ext>
              </a:extLst>
            </p:cNvPr>
            <p:cNvSpPr txBox="1"/>
            <p:nvPr/>
          </p:nvSpPr>
          <p:spPr>
            <a:xfrm>
              <a:off x="7265803" y="4846061"/>
              <a:ext cx="474810" cy="461665"/>
            </a:xfrm>
            <a:prstGeom prst="rect">
              <a:avLst/>
            </a:prstGeom>
            <a:noFill/>
          </p:spPr>
          <p:txBody>
            <a:bodyPr wrap="none" rtlCol="0">
              <a:spAutoFit/>
            </a:bodyPr>
            <a:lstStyle/>
            <a:p>
              <a:r>
                <a:rPr lang="en-US" sz="2400" dirty="0"/>
                <a:t>(f)</a:t>
              </a:r>
            </a:p>
          </p:txBody>
        </p:sp>
      </p:grpSp>
      <p:pic>
        <p:nvPicPr>
          <p:cNvPr id="7" name="Picture 6">
            <a:extLst>
              <a:ext uri="{FF2B5EF4-FFF2-40B4-BE49-F238E27FC236}">
                <a16:creationId xmlns:a16="http://schemas.microsoft.com/office/drawing/2014/main" id="{FB1E5B82-A36C-E541-79C6-6914E7C61EFF}"/>
              </a:ext>
            </a:extLst>
          </p:cNvPr>
          <p:cNvPicPr>
            <a:picLocks noChangeAspect="1"/>
          </p:cNvPicPr>
          <p:nvPr/>
        </p:nvPicPr>
        <p:blipFill>
          <a:blip r:embed="rId3"/>
          <a:stretch>
            <a:fillRect/>
          </a:stretch>
        </p:blipFill>
        <p:spPr>
          <a:xfrm>
            <a:off x="463297" y="4146425"/>
            <a:ext cx="7980226" cy="484874"/>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640EBE1-5583-E800-B984-D170DC890374}"/>
                  </a:ext>
                </a:extLst>
              </p:cNvPr>
              <p:cNvSpPr txBox="1"/>
              <p:nvPr/>
            </p:nvSpPr>
            <p:spPr>
              <a:xfrm>
                <a:off x="390545" y="2747020"/>
                <a:ext cx="8296256" cy="875176"/>
              </a:xfrm>
              <a:prstGeom prst="rect">
                <a:avLst/>
              </a:prstGeom>
              <a:noFill/>
            </p:spPr>
            <p:txBody>
              <a:bodyPr wrap="square" rtlCol="0">
                <a:spAutoFit/>
              </a:bodyPr>
              <a:lstStyle/>
              <a:p>
                <a:pPr algn="just"/>
                <a:r>
                  <a:rPr lang="en-US" sz="2400" dirty="0"/>
                  <a:t>The open-shell determinants (b) and (c) are eigenfunctions of </a:t>
                </a:r>
                <a14:m>
                  <m:oMath xmlns:m="http://schemas.openxmlformats.org/officeDocument/2006/math">
                    <m:sSup>
                      <m:sSupPr>
                        <m:ctrlPr>
                          <a:rPr lang="en-US" sz="2400" b="0" i="1" smtClean="0">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𝑆</m:t>
                            </m:r>
                          </m:e>
                        </m:acc>
                      </m:e>
                      <m:sup>
                        <m:r>
                          <a:rPr lang="en-US" sz="2400" b="0" i="1" smtClean="0">
                            <a:latin typeface="Cambria Math" panose="02040503050406030204" pitchFamily="18" charset="0"/>
                          </a:rPr>
                          <m:t>2</m:t>
                        </m:r>
                      </m:sup>
                    </m:sSup>
                  </m:oMath>
                </a14:m>
                <a:r>
                  <a:rPr lang="en-US" sz="2400" dirty="0"/>
                  <a:t> with eigenvalues of 2 and thus are both triplets:</a:t>
                </a:r>
              </a:p>
            </p:txBody>
          </p:sp>
        </mc:Choice>
        <mc:Fallback xmlns="">
          <p:sp>
            <p:nvSpPr>
              <p:cNvPr id="9" name="TextBox 8">
                <a:extLst>
                  <a:ext uri="{FF2B5EF4-FFF2-40B4-BE49-F238E27FC236}">
                    <a16:creationId xmlns:a16="http://schemas.microsoft.com/office/drawing/2014/main" id="{F640EBE1-5583-E800-B984-D170DC890374}"/>
                  </a:ext>
                </a:extLst>
              </p:cNvPr>
              <p:cNvSpPr txBox="1">
                <a:spLocks noRot="1" noChangeAspect="1" noMove="1" noResize="1" noEditPoints="1" noAdjustHandles="1" noChangeArrowheads="1" noChangeShapeType="1" noTextEdit="1"/>
              </p:cNvSpPr>
              <p:nvPr/>
            </p:nvSpPr>
            <p:spPr>
              <a:xfrm>
                <a:off x="390545" y="2747020"/>
                <a:ext cx="8296256" cy="875176"/>
              </a:xfrm>
              <a:prstGeom prst="rect">
                <a:avLst/>
              </a:prstGeom>
              <a:blipFill>
                <a:blip r:embed="rId4"/>
                <a:stretch>
                  <a:fillRect l="-1070" t="-5714" r="-1223" b="-10000"/>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2D7ACB29-8D69-C64B-41AF-A5C8446A1D34}"/>
              </a:ext>
            </a:extLst>
          </p:cNvPr>
          <p:cNvPicPr>
            <a:picLocks noChangeAspect="1"/>
          </p:cNvPicPr>
          <p:nvPr/>
        </p:nvPicPr>
        <p:blipFill>
          <a:blip r:embed="rId5"/>
          <a:stretch>
            <a:fillRect/>
          </a:stretch>
        </p:blipFill>
        <p:spPr>
          <a:xfrm>
            <a:off x="457199" y="3646424"/>
            <a:ext cx="7772400" cy="440334"/>
          </a:xfrm>
          <a:prstGeom prst="rect">
            <a:avLst/>
          </a:prstGeom>
        </p:spPr>
      </p:pic>
    </p:spTree>
    <p:extLst>
      <p:ext uri="{BB962C8B-B14F-4D97-AF65-F5344CB8AC3E}">
        <p14:creationId xmlns:p14="http://schemas.microsoft.com/office/powerpoint/2010/main" val="6561061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a:xfrm>
            <a:off x="3140015" y="0"/>
            <a:ext cx="5851585" cy="651600"/>
          </a:xfrm>
        </p:spPr>
        <p:txBody>
          <a:bodyPr/>
          <a:lstStyle/>
          <a:p>
            <a:r>
              <a:rPr lang="en-US" dirty="0"/>
              <a:t>Spin-adapted Configurations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38</a:t>
            </a:fld>
            <a:endParaRPr lang="zh-TW" altLang="en-US"/>
          </a:p>
        </p:txBody>
      </p:sp>
      <p:grpSp>
        <p:nvGrpSpPr>
          <p:cNvPr id="6" name="Group 5">
            <a:extLst>
              <a:ext uri="{FF2B5EF4-FFF2-40B4-BE49-F238E27FC236}">
                <a16:creationId xmlns:a16="http://schemas.microsoft.com/office/drawing/2014/main" id="{4E96EF1F-0F38-02FA-610E-DB508498A87F}"/>
              </a:ext>
            </a:extLst>
          </p:cNvPr>
          <p:cNvGrpSpPr/>
          <p:nvPr/>
        </p:nvGrpSpPr>
        <p:grpSpPr>
          <a:xfrm>
            <a:off x="457200" y="779664"/>
            <a:ext cx="7646875" cy="1536534"/>
            <a:chOff x="457200" y="3781093"/>
            <a:chExt cx="7646875" cy="1536534"/>
          </a:xfrm>
        </p:grpSpPr>
        <p:pic>
          <p:nvPicPr>
            <p:cNvPr id="5" name="Picture 4">
              <a:extLst>
                <a:ext uri="{FF2B5EF4-FFF2-40B4-BE49-F238E27FC236}">
                  <a16:creationId xmlns:a16="http://schemas.microsoft.com/office/drawing/2014/main" id="{EBA73533-3E74-B9AD-C32D-95224033F67F}"/>
                </a:ext>
              </a:extLst>
            </p:cNvPr>
            <p:cNvPicPr>
              <a:picLocks noChangeAspect="1"/>
            </p:cNvPicPr>
            <p:nvPr/>
          </p:nvPicPr>
          <p:blipFill rotWithShape="1">
            <a:blip r:embed="rId2"/>
            <a:srcRect l="51883" r="23303"/>
            <a:stretch/>
          </p:blipFill>
          <p:spPr>
            <a:xfrm>
              <a:off x="589281" y="3781093"/>
              <a:ext cx="1330960" cy="1036520"/>
            </a:xfrm>
            <a:prstGeom prst="rect">
              <a:avLst/>
            </a:prstGeom>
          </p:spPr>
        </p:pic>
        <p:grpSp>
          <p:nvGrpSpPr>
            <p:cNvPr id="24" name="Group 23">
              <a:extLst>
                <a:ext uri="{FF2B5EF4-FFF2-40B4-BE49-F238E27FC236}">
                  <a16:creationId xmlns:a16="http://schemas.microsoft.com/office/drawing/2014/main" id="{0AAF2148-C066-7BE5-1793-6ACBC8CA805D}"/>
                </a:ext>
              </a:extLst>
            </p:cNvPr>
            <p:cNvGrpSpPr/>
            <p:nvPr/>
          </p:nvGrpSpPr>
          <p:grpSpPr>
            <a:xfrm>
              <a:off x="5611601" y="3822826"/>
              <a:ext cx="1330995" cy="1023235"/>
              <a:chOff x="6134626" y="3331052"/>
              <a:chExt cx="1330995" cy="1023235"/>
            </a:xfrm>
          </p:grpSpPr>
          <p:pic>
            <p:nvPicPr>
              <p:cNvPr id="11" name="Picture 10">
                <a:extLst>
                  <a:ext uri="{FF2B5EF4-FFF2-40B4-BE49-F238E27FC236}">
                    <a16:creationId xmlns:a16="http://schemas.microsoft.com/office/drawing/2014/main" id="{0126AB1C-D872-B233-4328-2CFC6E1F4E9C}"/>
                  </a:ext>
                </a:extLst>
              </p:cNvPr>
              <p:cNvPicPr>
                <a:picLocks noChangeAspect="1"/>
              </p:cNvPicPr>
              <p:nvPr/>
            </p:nvPicPr>
            <p:blipFill rotWithShape="1">
              <a:blip r:embed="rId2"/>
              <a:srcRect l="5024" t="57249" r="75313" b="3943"/>
              <a:stretch/>
            </p:blipFill>
            <p:spPr>
              <a:xfrm>
                <a:off x="6134626" y="3846638"/>
                <a:ext cx="1330995" cy="507649"/>
              </a:xfrm>
              <a:prstGeom prst="rect">
                <a:avLst/>
              </a:prstGeom>
            </p:spPr>
          </p:pic>
          <p:pic>
            <p:nvPicPr>
              <p:cNvPr id="12" name="Picture 11">
                <a:extLst>
                  <a:ext uri="{FF2B5EF4-FFF2-40B4-BE49-F238E27FC236}">
                    <a16:creationId xmlns:a16="http://schemas.microsoft.com/office/drawing/2014/main" id="{1ED14263-24C5-02AF-8BA5-28A074251235}"/>
                  </a:ext>
                </a:extLst>
              </p:cNvPr>
              <p:cNvPicPr>
                <a:picLocks noChangeAspect="1"/>
              </p:cNvPicPr>
              <p:nvPr/>
            </p:nvPicPr>
            <p:blipFill rotWithShape="1">
              <a:blip r:embed="rId2"/>
              <a:srcRect l="29604" t="54990" r="50734" b="3825"/>
              <a:stretch/>
            </p:blipFill>
            <p:spPr>
              <a:xfrm>
                <a:off x="6134626" y="3331052"/>
                <a:ext cx="1330995" cy="538740"/>
              </a:xfrm>
              <a:prstGeom prst="rect">
                <a:avLst/>
              </a:prstGeom>
            </p:spPr>
          </p:pic>
        </p:grpSp>
        <p:grpSp>
          <p:nvGrpSpPr>
            <p:cNvPr id="32" name="Group 31">
              <a:extLst>
                <a:ext uri="{FF2B5EF4-FFF2-40B4-BE49-F238E27FC236}">
                  <a16:creationId xmlns:a16="http://schemas.microsoft.com/office/drawing/2014/main" id="{A5D08BFC-E0F2-A578-FC7A-EC5BCEF94D75}"/>
                </a:ext>
              </a:extLst>
            </p:cNvPr>
            <p:cNvGrpSpPr/>
            <p:nvPr/>
          </p:nvGrpSpPr>
          <p:grpSpPr>
            <a:xfrm>
              <a:off x="3045061" y="3831811"/>
              <a:ext cx="1330995" cy="1018166"/>
              <a:chOff x="7576248" y="3330309"/>
              <a:chExt cx="1330995" cy="1018166"/>
            </a:xfrm>
          </p:grpSpPr>
          <p:pic>
            <p:nvPicPr>
              <p:cNvPr id="30" name="Picture 29">
                <a:extLst>
                  <a:ext uri="{FF2B5EF4-FFF2-40B4-BE49-F238E27FC236}">
                    <a16:creationId xmlns:a16="http://schemas.microsoft.com/office/drawing/2014/main" id="{393C70C3-9C02-6613-F205-170580B1B0BA}"/>
                  </a:ext>
                </a:extLst>
              </p:cNvPr>
              <p:cNvPicPr>
                <a:picLocks noChangeAspect="1"/>
              </p:cNvPicPr>
              <p:nvPr/>
            </p:nvPicPr>
            <p:blipFill rotWithShape="1">
              <a:blip r:embed="rId2"/>
              <a:srcRect l="29604" t="54990" r="50734" b="3825"/>
              <a:stretch/>
            </p:blipFill>
            <p:spPr>
              <a:xfrm>
                <a:off x="7576248" y="3330309"/>
                <a:ext cx="1330995" cy="538740"/>
              </a:xfrm>
              <a:prstGeom prst="rect">
                <a:avLst/>
              </a:prstGeom>
            </p:spPr>
          </p:pic>
          <p:pic>
            <p:nvPicPr>
              <p:cNvPr id="31" name="Picture 30">
                <a:extLst>
                  <a:ext uri="{FF2B5EF4-FFF2-40B4-BE49-F238E27FC236}">
                    <a16:creationId xmlns:a16="http://schemas.microsoft.com/office/drawing/2014/main" id="{DFD2DF7A-59DC-9D43-E417-71085F61310D}"/>
                  </a:ext>
                </a:extLst>
              </p:cNvPr>
              <p:cNvPicPr>
                <a:picLocks noChangeAspect="1"/>
              </p:cNvPicPr>
              <p:nvPr/>
            </p:nvPicPr>
            <p:blipFill rotWithShape="1">
              <a:blip r:embed="rId2"/>
              <a:srcRect l="29604" t="57367" r="50734" b="3825"/>
              <a:stretch/>
            </p:blipFill>
            <p:spPr>
              <a:xfrm>
                <a:off x="7576248" y="3840825"/>
                <a:ext cx="1330995" cy="507650"/>
              </a:xfrm>
              <a:prstGeom prst="rect">
                <a:avLst/>
              </a:prstGeom>
            </p:spPr>
          </p:pic>
        </p:grpSp>
        <p:pic>
          <p:nvPicPr>
            <p:cNvPr id="33" name="Picture 32">
              <a:extLst>
                <a:ext uri="{FF2B5EF4-FFF2-40B4-BE49-F238E27FC236}">
                  <a16:creationId xmlns:a16="http://schemas.microsoft.com/office/drawing/2014/main" id="{FE1CA1FB-7AF9-E981-E2FC-3ACE83BBD4D7}"/>
                </a:ext>
              </a:extLst>
            </p:cNvPr>
            <p:cNvPicPr>
              <a:picLocks noChangeAspect="1"/>
            </p:cNvPicPr>
            <p:nvPr/>
          </p:nvPicPr>
          <p:blipFill rotWithShape="1">
            <a:blip r:embed="rId2"/>
            <a:srcRect l="79364"/>
            <a:stretch/>
          </p:blipFill>
          <p:spPr>
            <a:xfrm>
              <a:off x="6997206" y="3789952"/>
              <a:ext cx="1106869" cy="1036520"/>
            </a:xfrm>
            <a:prstGeom prst="rect">
              <a:avLst/>
            </a:prstGeom>
          </p:spPr>
        </p:pic>
        <p:pic>
          <p:nvPicPr>
            <p:cNvPr id="34" name="Picture 33">
              <a:extLst>
                <a:ext uri="{FF2B5EF4-FFF2-40B4-BE49-F238E27FC236}">
                  <a16:creationId xmlns:a16="http://schemas.microsoft.com/office/drawing/2014/main" id="{11C2436D-0ED5-C870-594D-37F69F0492AF}"/>
                </a:ext>
              </a:extLst>
            </p:cNvPr>
            <p:cNvPicPr>
              <a:picLocks noChangeAspect="1"/>
            </p:cNvPicPr>
            <p:nvPr/>
          </p:nvPicPr>
          <p:blipFill rotWithShape="1">
            <a:blip r:embed="rId2"/>
            <a:srcRect r="95268"/>
            <a:stretch/>
          </p:blipFill>
          <p:spPr>
            <a:xfrm>
              <a:off x="457200" y="3781093"/>
              <a:ext cx="253796" cy="1036520"/>
            </a:xfrm>
            <a:prstGeom prst="rect">
              <a:avLst/>
            </a:prstGeom>
          </p:spPr>
        </p:pic>
        <p:pic>
          <p:nvPicPr>
            <p:cNvPr id="35" name="Picture 34">
              <a:extLst>
                <a:ext uri="{FF2B5EF4-FFF2-40B4-BE49-F238E27FC236}">
                  <a16:creationId xmlns:a16="http://schemas.microsoft.com/office/drawing/2014/main" id="{0950CF9E-5C95-EC31-D47C-5943A39CCDB6}"/>
                </a:ext>
              </a:extLst>
            </p:cNvPr>
            <p:cNvPicPr>
              <a:picLocks noChangeAspect="1"/>
            </p:cNvPicPr>
            <p:nvPr/>
          </p:nvPicPr>
          <p:blipFill rotWithShape="1">
            <a:blip r:embed="rId2"/>
            <a:srcRect l="4921" r="75211"/>
            <a:stretch/>
          </p:blipFill>
          <p:spPr>
            <a:xfrm>
              <a:off x="1901243" y="3789952"/>
              <a:ext cx="1065694" cy="1036520"/>
            </a:xfrm>
            <a:prstGeom prst="rect">
              <a:avLst/>
            </a:prstGeom>
          </p:spPr>
        </p:pic>
        <p:pic>
          <p:nvPicPr>
            <p:cNvPr id="36" name="Picture 35">
              <a:extLst>
                <a:ext uri="{FF2B5EF4-FFF2-40B4-BE49-F238E27FC236}">
                  <a16:creationId xmlns:a16="http://schemas.microsoft.com/office/drawing/2014/main" id="{2E0637EC-D826-335C-14BD-CDCE7F3F2A5C}"/>
                </a:ext>
              </a:extLst>
            </p:cNvPr>
            <p:cNvPicPr>
              <a:picLocks noChangeAspect="1"/>
            </p:cNvPicPr>
            <p:nvPr/>
          </p:nvPicPr>
          <p:blipFill rotWithShape="1">
            <a:blip r:embed="rId2"/>
            <a:srcRect l="28919" r="50445"/>
            <a:stretch/>
          </p:blipFill>
          <p:spPr>
            <a:xfrm>
              <a:off x="4440394" y="3790821"/>
              <a:ext cx="1106869" cy="1036520"/>
            </a:xfrm>
            <a:prstGeom prst="rect">
              <a:avLst/>
            </a:prstGeom>
          </p:spPr>
        </p:pic>
        <p:sp>
          <p:nvSpPr>
            <p:cNvPr id="44" name="TextBox 43">
              <a:extLst>
                <a:ext uri="{FF2B5EF4-FFF2-40B4-BE49-F238E27FC236}">
                  <a16:creationId xmlns:a16="http://schemas.microsoft.com/office/drawing/2014/main" id="{DC31AFA3-3853-D7D4-2303-52426B920D2E}"/>
                </a:ext>
              </a:extLst>
            </p:cNvPr>
            <p:cNvSpPr txBox="1"/>
            <p:nvPr/>
          </p:nvSpPr>
          <p:spPr>
            <a:xfrm>
              <a:off x="974075" y="4826472"/>
              <a:ext cx="561372" cy="461665"/>
            </a:xfrm>
            <a:prstGeom prst="rect">
              <a:avLst/>
            </a:prstGeom>
            <a:noFill/>
          </p:spPr>
          <p:txBody>
            <a:bodyPr wrap="none" rtlCol="0">
              <a:spAutoFit/>
            </a:bodyPr>
            <a:lstStyle/>
            <a:p>
              <a:r>
                <a:rPr lang="en-US" sz="2400" dirty="0"/>
                <a:t>(a)</a:t>
              </a:r>
            </a:p>
          </p:txBody>
        </p:sp>
        <p:sp>
          <p:nvSpPr>
            <p:cNvPr id="45" name="TextBox 44">
              <a:extLst>
                <a:ext uri="{FF2B5EF4-FFF2-40B4-BE49-F238E27FC236}">
                  <a16:creationId xmlns:a16="http://schemas.microsoft.com/office/drawing/2014/main" id="{3CFCA200-4D1F-E1F0-8CED-95F260D56E6B}"/>
                </a:ext>
              </a:extLst>
            </p:cNvPr>
            <p:cNvSpPr txBox="1"/>
            <p:nvPr/>
          </p:nvSpPr>
          <p:spPr>
            <a:xfrm>
              <a:off x="2144574" y="4826472"/>
              <a:ext cx="561372" cy="461665"/>
            </a:xfrm>
            <a:prstGeom prst="rect">
              <a:avLst/>
            </a:prstGeom>
            <a:noFill/>
          </p:spPr>
          <p:txBody>
            <a:bodyPr wrap="none" rtlCol="0">
              <a:spAutoFit/>
            </a:bodyPr>
            <a:lstStyle/>
            <a:p>
              <a:r>
                <a:rPr lang="en-US" sz="2400" dirty="0"/>
                <a:t>(b)</a:t>
              </a:r>
            </a:p>
          </p:txBody>
        </p:sp>
        <p:sp>
          <p:nvSpPr>
            <p:cNvPr id="46" name="TextBox 45">
              <a:extLst>
                <a:ext uri="{FF2B5EF4-FFF2-40B4-BE49-F238E27FC236}">
                  <a16:creationId xmlns:a16="http://schemas.microsoft.com/office/drawing/2014/main" id="{BC0CB3AD-CA2C-0039-5764-94D191653DB3}"/>
                </a:ext>
              </a:extLst>
            </p:cNvPr>
            <p:cNvSpPr txBox="1"/>
            <p:nvPr/>
          </p:nvSpPr>
          <p:spPr>
            <a:xfrm>
              <a:off x="3431664" y="4826472"/>
              <a:ext cx="543739" cy="461665"/>
            </a:xfrm>
            <a:prstGeom prst="rect">
              <a:avLst/>
            </a:prstGeom>
            <a:noFill/>
          </p:spPr>
          <p:txBody>
            <a:bodyPr wrap="none" rtlCol="0">
              <a:spAutoFit/>
            </a:bodyPr>
            <a:lstStyle/>
            <a:p>
              <a:r>
                <a:rPr lang="en-US" sz="2400" dirty="0"/>
                <a:t>(c)</a:t>
              </a:r>
            </a:p>
          </p:txBody>
        </p:sp>
        <p:sp>
          <p:nvSpPr>
            <p:cNvPr id="47" name="TextBox 46">
              <a:extLst>
                <a:ext uri="{FF2B5EF4-FFF2-40B4-BE49-F238E27FC236}">
                  <a16:creationId xmlns:a16="http://schemas.microsoft.com/office/drawing/2014/main" id="{AE54F441-4CFA-B2D4-67F6-8495DC4F01FC}"/>
                </a:ext>
              </a:extLst>
            </p:cNvPr>
            <p:cNvSpPr txBox="1"/>
            <p:nvPr/>
          </p:nvSpPr>
          <p:spPr>
            <a:xfrm>
              <a:off x="4721959" y="4852365"/>
              <a:ext cx="561372" cy="461665"/>
            </a:xfrm>
            <a:prstGeom prst="rect">
              <a:avLst/>
            </a:prstGeom>
            <a:noFill/>
          </p:spPr>
          <p:txBody>
            <a:bodyPr wrap="none" rtlCol="0">
              <a:spAutoFit/>
            </a:bodyPr>
            <a:lstStyle/>
            <a:p>
              <a:r>
                <a:rPr lang="en-US" sz="2400" dirty="0"/>
                <a:t>(d)</a:t>
              </a:r>
            </a:p>
          </p:txBody>
        </p:sp>
        <p:sp>
          <p:nvSpPr>
            <p:cNvPr id="48" name="TextBox 47">
              <a:extLst>
                <a:ext uri="{FF2B5EF4-FFF2-40B4-BE49-F238E27FC236}">
                  <a16:creationId xmlns:a16="http://schemas.microsoft.com/office/drawing/2014/main" id="{793D0F87-C41F-726C-5EE8-EFB82341AB57}"/>
                </a:ext>
              </a:extLst>
            </p:cNvPr>
            <p:cNvSpPr txBox="1"/>
            <p:nvPr/>
          </p:nvSpPr>
          <p:spPr>
            <a:xfrm>
              <a:off x="5996412" y="4855962"/>
              <a:ext cx="561372" cy="461665"/>
            </a:xfrm>
            <a:prstGeom prst="rect">
              <a:avLst/>
            </a:prstGeom>
            <a:noFill/>
          </p:spPr>
          <p:txBody>
            <a:bodyPr wrap="none" rtlCol="0">
              <a:spAutoFit/>
            </a:bodyPr>
            <a:lstStyle/>
            <a:p>
              <a:r>
                <a:rPr lang="en-US" sz="2400" dirty="0"/>
                <a:t>(e)</a:t>
              </a:r>
            </a:p>
          </p:txBody>
        </p:sp>
        <p:sp>
          <p:nvSpPr>
            <p:cNvPr id="49" name="TextBox 48">
              <a:extLst>
                <a:ext uri="{FF2B5EF4-FFF2-40B4-BE49-F238E27FC236}">
                  <a16:creationId xmlns:a16="http://schemas.microsoft.com/office/drawing/2014/main" id="{2F170812-0D92-6725-9088-CB94D15A618E}"/>
                </a:ext>
              </a:extLst>
            </p:cNvPr>
            <p:cNvSpPr txBox="1"/>
            <p:nvPr/>
          </p:nvSpPr>
          <p:spPr>
            <a:xfrm>
              <a:off x="7265803" y="4846061"/>
              <a:ext cx="474810" cy="461665"/>
            </a:xfrm>
            <a:prstGeom prst="rect">
              <a:avLst/>
            </a:prstGeom>
            <a:noFill/>
          </p:spPr>
          <p:txBody>
            <a:bodyPr wrap="none" rtlCol="0">
              <a:spAutoFit/>
            </a:bodyPr>
            <a:lstStyle/>
            <a:p>
              <a:r>
                <a:rPr lang="en-US" sz="2400" dirty="0"/>
                <a:t>(f)</a:t>
              </a:r>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727A816-EDDC-C1E9-C4A0-E1552F9A0260}"/>
                  </a:ext>
                </a:extLst>
              </p:cNvPr>
              <p:cNvSpPr txBox="1"/>
              <p:nvPr/>
            </p:nvSpPr>
            <p:spPr>
              <a:xfrm>
                <a:off x="390544" y="2331321"/>
                <a:ext cx="8296256" cy="1595437"/>
              </a:xfrm>
              <a:prstGeom prst="rect">
                <a:avLst/>
              </a:prstGeom>
              <a:noFill/>
            </p:spPr>
            <p:txBody>
              <a:bodyPr wrap="square" rtlCol="0">
                <a:spAutoFit/>
              </a:bodyPr>
              <a:lstStyle/>
              <a:p>
                <a:pPr algn="just"/>
                <a:r>
                  <a:rPr lang="en-US" sz="2400" dirty="0"/>
                  <a:t>For (d) and (e), let’s consider </a:t>
                </a:r>
                <a14:m>
                  <m:oMath xmlns:m="http://schemas.openxmlformats.org/officeDocument/2006/math">
                    <m:sSub>
                      <m:sSubPr>
                        <m:ctrlPr>
                          <a:rPr lang="en-US" sz="2400" b="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𝑆</m:t>
                            </m:r>
                          </m:e>
                        </m:acc>
                      </m:e>
                      <m:sub>
                        <m:r>
                          <a:rPr lang="en-US" sz="2400" b="0" i="1" smtClean="0">
                            <a:latin typeface="Cambria Math" panose="02040503050406030204" pitchFamily="18" charset="0"/>
                          </a:rPr>
                          <m:t>−</m:t>
                        </m:r>
                      </m:sub>
                    </m:sSub>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𝑆</m:t>
                            </m:r>
                          </m:e>
                        </m:acc>
                      </m:e>
                      <m:sub>
                        <m:r>
                          <a:rPr lang="en-US" sz="2400" b="0" i="1" smtClean="0">
                            <a:latin typeface="Cambria Math" panose="02040503050406030204" pitchFamily="18" charset="0"/>
                          </a:rPr>
                          <m:t>+</m:t>
                        </m:r>
                      </m:sub>
                    </m:sSub>
                    <m:d>
                      <m:dPr>
                        <m:begChr m:val="|"/>
                        <m:endChr m:val=""/>
                        <m:ctrlPr>
                          <a:rPr lang="en-US" sz="2400" i="1" smtClean="0">
                            <a:latin typeface="Cambria Math" panose="02040503050406030204" pitchFamily="18" charset="0"/>
                          </a:rPr>
                        </m:ctrlPr>
                      </m:d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1</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2</m:t>
                                </m:r>
                              </m:e>
                            </m:acc>
                          </m:e>
                        </m:d>
                      </m:e>
                    </m:d>
                  </m:oMath>
                </a14:m>
                <a:r>
                  <a:rPr lang="en-US" sz="2400" dirty="0"/>
                  <a:t>. By chain rule, the first operation will generate</a:t>
                </a:r>
                <a14:m>
                  <m:oMath xmlns:m="http://schemas.openxmlformats.org/officeDocument/2006/math">
                    <m:r>
                      <a:rPr lang="en-US" sz="2400" b="0" i="0" smtClean="0">
                        <a:latin typeface="Cambria Math" panose="02040503050406030204" pitchFamily="18" charset="0"/>
                      </a:rPr>
                      <m:t> </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𝑆</m:t>
                            </m:r>
                          </m:e>
                        </m:acc>
                      </m:e>
                      <m:sub>
                        <m:r>
                          <a:rPr lang="en-US" sz="2400" i="1">
                            <a:latin typeface="Cambria Math" panose="02040503050406030204" pitchFamily="18" charset="0"/>
                          </a:rPr>
                          <m:t>−</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0+</m:t>
                        </m:r>
                        <m:d>
                          <m:dPr>
                            <m:begChr m:val="|"/>
                            <m:endChr m:val=""/>
                            <m:ctrlPr>
                              <a:rPr lang="en-US" sz="2400" i="1">
                                <a:latin typeface="Cambria Math" panose="02040503050406030204" pitchFamily="18" charset="0"/>
                              </a:rPr>
                            </m:ctrlPr>
                          </m:d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1</m:t>
                                </m:r>
                                <m:r>
                                  <a:rPr lang="en-US" sz="2400" b="0" i="1" smtClean="0">
                                    <a:latin typeface="Cambria Math" panose="02040503050406030204" pitchFamily="18" charset="0"/>
                                  </a:rPr>
                                  <m:t>2</m:t>
                                </m:r>
                              </m:e>
                            </m:d>
                          </m:e>
                        </m:d>
                      </m:e>
                    </m:d>
                  </m:oMath>
                </a14:m>
                <a:r>
                  <a:rPr lang="en-US" sz="2400" dirty="0"/>
                  <a:t> and the second operation will generate </a:t>
                </a:r>
                <a14:m>
                  <m:oMath xmlns:m="http://schemas.openxmlformats.org/officeDocument/2006/math">
                    <m:d>
                      <m:dPr>
                        <m:begChr m:val="|"/>
                        <m:endChr m:val=""/>
                        <m:ctrlPr>
                          <a:rPr lang="en-US" sz="2400" i="1">
                            <a:latin typeface="Cambria Math" panose="02040503050406030204" pitchFamily="18" charset="0"/>
                          </a:rPr>
                        </m:ctrlPr>
                      </m:dPr>
                      <m:e>
                        <m:d>
                          <m:dPr>
                            <m:begChr m:val=""/>
                            <m:endChr m:val="⟩"/>
                            <m:ctrlPr>
                              <a:rPr lang="en-US" sz="2400" i="1">
                                <a:latin typeface="Cambria Math" panose="02040503050406030204" pitchFamily="18" charset="0"/>
                              </a:rPr>
                            </m:ctrlPr>
                          </m:d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1</m:t>
                                </m:r>
                              </m:e>
                            </m:acc>
                            <m:r>
                              <a:rPr lang="en-US" sz="2400" i="1">
                                <a:latin typeface="Cambria Math" panose="02040503050406030204" pitchFamily="18" charset="0"/>
                              </a:rPr>
                              <m:t>2</m:t>
                            </m:r>
                          </m:e>
                        </m:d>
                      </m:e>
                    </m:d>
                    <m:r>
                      <a:rPr lang="en-US" sz="2400" b="0" i="1" smtClean="0">
                        <a:latin typeface="Cambria Math" panose="02040503050406030204" pitchFamily="18" charset="0"/>
                      </a:rPr>
                      <m:t>+</m:t>
                    </m:r>
                    <m:d>
                      <m:dPr>
                        <m:begChr m:val="|"/>
                        <m:endChr m:val=""/>
                        <m:ctrlPr>
                          <a:rPr lang="en-US" sz="2400" i="1">
                            <a:latin typeface="Cambria Math" panose="02040503050406030204" pitchFamily="18" charset="0"/>
                          </a:rPr>
                        </m:ctrlPr>
                      </m:dPr>
                      <m:e>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1</m:t>
                            </m:r>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2</m:t>
                                </m:r>
                              </m:e>
                            </m:acc>
                          </m:e>
                        </m:d>
                      </m:e>
                    </m:d>
                  </m:oMath>
                </a14:m>
                <a:r>
                  <a:rPr lang="en-US" sz="2400" dirty="0"/>
                  <a:t>. Therefore, the eigenfunction is a linear combination of (d) and (e).</a:t>
                </a:r>
              </a:p>
            </p:txBody>
          </p:sp>
        </mc:Choice>
        <mc:Fallback xmlns="">
          <p:sp>
            <p:nvSpPr>
              <p:cNvPr id="14" name="TextBox 13">
                <a:extLst>
                  <a:ext uri="{FF2B5EF4-FFF2-40B4-BE49-F238E27FC236}">
                    <a16:creationId xmlns:a16="http://schemas.microsoft.com/office/drawing/2014/main" id="{0727A816-EDDC-C1E9-C4A0-E1552F9A0260}"/>
                  </a:ext>
                </a:extLst>
              </p:cNvPr>
              <p:cNvSpPr txBox="1">
                <a:spLocks noRot="1" noChangeAspect="1" noMove="1" noResize="1" noEditPoints="1" noAdjustHandles="1" noChangeArrowheads="1" noChangeShapeType="1" noTextEdit="1"/>
              </p:cNvSpPr>
              <p:nvPr/>
            </p:nvSpPr>
            <p:spPr>
              <a:xfrm>
                <a:off x="390544" y="2331321"/>
                <a:ext cx="8296256" cy="1595437"/>
              </a:xfrm>
              <a:prstGeom prst="rect">
                <a:avLst/>
              </a:prstGeom>
              <a:blipFill>
                <a:blip r:embed="rId3"/>
                <a:stretch>
                  <a:fillRect l="-1070" t="-36220" r="-1223" b="-33071"/>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F555DD7B-0F30-C67B-EDC3-F200CD17D9E0}"/>
              </a:ext>
            </a:extLst>
          </p:cNvPr>
          <p:cNvPicPr>
            <a:picLocks noChangeAspect="1"/>
          </p:cNvPicPr>
          <p:nvPr/>
        </p:nvPicPr>
        <p:blipFill>
          <a:blip r:embed="rId4"/>
          <a:stretch>
            <a:fillRect/>
          </a:stretch>
        </p:blipFill>
        <p:spPr>
          <a:xfrm>
            <a:off x="465980" y="3946814"/>
            <a:ext cx="8229601" cy="1287804"/>
          </a:xfrm>
          <a:prstGeom prst="rect">
            <a:avLst/>
          </a:prstGeom>
        </p:spPr>
      </p:pic>
      <p:pic>
        <p:nvPicPr>
          <p:cNvPr id="16" name="Picture 15">
            <a:extLst>
              <a:ext uri="{FF2B5EF4-FFF2-40B4-BE49-F238E27FC236}">
                <a16:creationId xmlns:a16="http://schemas.microsoft.com/office/drawing/2014/main" id="{CB5BE662-6E39-DA26-2446-A8C03CF1B6C1}"/>
              </a:ext>
            </a:extLst>
          </p:cNvPr>
          <p:cNvPicPr>
            <a:picLocks noChangeAspect="1"/>
          </p:cNvPicPr>
          <p:nvPr/>
        </p:nvPicPr>
        <p:blipFill>
          <a:blip r:embed="rId5"/>
          <a:stretch>
            <a:fillRect/>
          </a:stretch>
        </p:blipFill>
        <p:spPr>
          <a:xfrm>
            <a:off x="457200" y="5294318"/>
            <a:ext cx="8295227" cy="1287803"/>
          </a:xfrm>
          <a:prstGeom prst="rect">
            <a:avLst/>
          </a:prstGeom>
        </p:spPr>
      </p:pic>
    </p:spTree>
    <p:extLst>
      <p:ext uri="{BB962C8B-B14F-4D97-AF65-F5344CB8AC3E}">
        <p14:creationId xmlns:p14="http://schemas.microsoft.com/office/powerpoint/2010/main" val="25508034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a:xfrm>
            <a:off x="3140015" y="0"/>
            <a:ext cx="5851585" cy="651600"/>
          </a:xfrm>
        </p:spPr>
        <p:txBody>
          <a:bodyPr/>
          <a:lstStyle/>
          <a:p>
            <a:r>
              <a:rPr lang="en-US" dirty="0"/>
              <a:t>Spin-adapted Configurations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39</a:t>
            </a:fld>
            <a:endParaRPr lang="zh-TW" altLang="en-US"/>
          </a:p>
        </p:txBody>
      </p:sp>
      <p:grpSp>
        <p:nvGrpSpPr>
          <p:cNvPr id="6" name="Group 5">
            <a:extLst>
              <a:ext uri="{FF2B5EF4-FFF2-40B4-BE49-F238E27FC236}">
                <a16:creationId xmlns:a16="http://schemas.microsoft.com/office/drawing/2014/main" id="{4E96EF1F-0F38-02FA-610E-DB508498A87F}"/>
              </a:ext>
            </a:extLst>
          </p:cNvPr>
          <p:cNvGrpSpPr/>
          <p:nvPr/>
        </p:nvGrpSpPr>
        <p:grpSpPr>
          <a:xfrm>
            <a:off x="457200" y="779664"/>
            <a:ext cx="7646875" cy="1536534"/>
            <a:chOff x="457200" y="3781093"/>
            <a:chExt cx="7646875" cy="1536534"/>
          </a:xfrm>
        </p:grpSpPr>
        <p:pic>
          <p:nvPicPr>
            <p:cNvPr id="5" name="Picture 4">
              <a:extLst>
                <a:ext uri="{FF2B5EF4-FFF2-40B4-BE49-F238E27FC236}">
                  <a16:creationId xmlns:a16="http://schemas.microsoft.com/office/drawing/2014/main" id="{EBA73533-3E74-B9AD-C32D-95224033F67F}"/>
                </a:ext>
              </a:extLst>
            </p:cNvPr>
            <p:cNvPicPr>
              <a:picLocks noChangeAspect="1"/>
            </p:cNvPicPr>
            <p:nvPr/>
          </p:nvPicPr>
          <p:blipFill rotWithShape="1">
            <a:blip r:embed="rId2"/>
            <a:srcRect l="51883" r="23303"/>
            <a:stretch/>
          </p:blipFill>
          <p:spPr>
            <a:xfrm>
              <a:off x="589281" y="3781093"/>
              <a:ext cx="1330960" cy="1036520"/>
            </a:xfrm>
            <a:prstGeom prst="rect">
              <a:avLst/>
            </a:prstGeom>
          </p:spPr>
        </p:pic>
        <p:grpSp>
          <p:nvGrpSpPr>
            <p:cNvPr id="24" name="Group 23">
              <a:extLst>
                <a:ext uri="{FF2B5EF4-FFF2-40B4-BE49-F238E27FC236}">
                  <a16:creationId xmlns:a16="http://schemas.microsoft.com/office/drawing/2014/main" id="{0AAF2148-C066-7BE5-1793-6ACBC8CA805D}"/>
                </a:ext>
              </a:extLst>
            </p:cNvPr>
            <p:cNvGrpSpPr/>
            <p:nvPr/>
          </p:nvGrpSpPr>
          <p:grpSpPr>
            <a:xfrm>
              <a:off x="5611601" y="3822826"/>
              <a:ext cx="1330995" cy="1023235"/>
              <a:chOff x="6134626" y="3331052"/>
              <a:chExt cx="1330995" cy="1023235"/>
            </a:xfrm>
          </p:grpSpPr>
          <p:pic>
            <p:nvPicPr>
              <p:cNvPr id="11" name="Picture 10">
                <a:extLst>
                  <a:ext uri="{FF2B5EF4-FFF2-40B4-BE49-F238E27FC236}">
                    <a16:creationId xmlns:a16="http://schemas.microsoft.com/office/drawing/2014/main" id="{0126AB1C-D872-B233-4328-2CFC6E1F4E9C}"/>
                  </a:ext>
                </a:extLst>
              </p:cNvPr>
              <p:cNvPicPr>
                <a:picLocks noChangeAspect="1"/>
              </p:cNvPicPr>
              <p:nvPr/>
            </p:nvPicPr>
            <p:blipFill rotWithShape="1">
              <a:blip r:embed="rId2"/>
              <a:srcRect l="5024" t="57249" r="75313" b="3943"/>
              <a:stretch/>
            </p:blipFill>
            <p:spPr>
              <a:xfrm>
                <a:off x="6134626" y="3846638"/>
                <a:ext cx="1330995" cy="507649"/>
              </a:xfrm>
              <a:prstGeom prst="rect">
                <a:avLst/>
              </a:prstGeom>
            </p:spPr>
          </p:pic>
          <p:pic>
            <p:nvPicPr>
              <p:cNvPr id="12" name="Picture 11">
                <a:extLst>
                  <a:ext uri="{FF2B5EF4-FFF2-40B4-BE49-F238E27FC236}">
                    <a16:creationId xmlns:a16="http://schemas.microsoft.com/office/drawing/2014/main" id="{1ED14263-24C5-02AF-8BA5-28A074251235}"/>
                  </a:ext>
                </a:extLst>
              </p:cNvPr>
              <p:cNvPicPr>
                <a:picLocks noChangeAspect="1"/>
              </p:cNvPicPr>
              <p:nvPr/>
            </p:nvPicPr>
            <p:blipFill rotWithShape="1">
              <a:blip r:embed="rId2"/>
              <a:srcRect l="29604" t="54990" r="50734" b="3825"/>
              <a:stretch/>
            </p:blipFill>
            <p:spPr>
              <a:xfrm>
                <a:off x="6134626" y="3331052"/>
                <a:ext cx="1330995" cy="538740"/>
              </a:xfrm>
              <a:prstGeom prst="rect">
                <a:avLst/>
              </a:prstGeom>
            </p:spPr>
          </p:pic>
        </p:grpSp>
        <p:grpSp>
          <p:nvGrpSpPr>
            <p:cNvPr id="32" name="Group 31">
              <a:extLst>
                <a:ext uri="{FF2B5EF4-FFF2-40B4-BE49-F238E27FC236}">
                  <a16:creationId xmlns:a16="http://schemas.microsoft.com/office/drawing/2014/main" id="{A5D08BFC-E0F2-A578-FC7A-EC5BCEF94D75}"/>
                </a:ext>
              </a:extLst>
            </p:cNvPr>
            <p:cNvGrpSpPr/>
            <p:nvPr/>
          </p:nvGrpSpPr>
          <p:grpSpPr>
            <a:xfrm>
              <a:off x="3045061" y="3831811"/>
              <a:ext cx="1330995" cy="1018166"/>
              <a:chOff x="7576248" y="3330309"/>
              <a:chExt cx="1330995" cy="1018166"/>
            </a:xfrm>
          </p:grpSpPr>
          <p:pic>
            <p:nvPicPr>
              <p:cNvPr id="30" name="Picture 29">
                <a:extLst>
                  <a:ext uri="{FF2B5EF4-FFF2-40B4-BE49-F238E27FC236}">
                    <a16:creationId xmlns:a16="http://schemas.microsoft.com/office/drawing/2014/main" id="{393C70C3-9C02-6613-F205-170580B1B0BA}"/>
                  </a:ext>
                </a:extLst>
              </p:cNvPr>
              <p:cNvPicPr>
                <a:picLocks noChangeAspect="1"/>
              </p:cNvPicPr>
              <p:nvPr/>
            </p:nvPicPr>
            <p:blipFill rotWithShape="1">
              <a:blip r:embed="rId2"/>
              <a:srcRect l="29604" t="54990" r="50734" b="3825"/>
              <a:stretch/>
            </p:blipFill>
            <p:spPr>
              <a:xfrm>
                <a:off x="7576248" y="3330309"/>
                <a:ext cx="1330995" cy="538740"/>
              </a:xfrm>
              <a:prstGeom prst="rect">
                <a:avLst/>
              </a:prstGeom>
            </p:spPr>
          </p:pic>
          <p:pic>
            <p:nvPicPr>
              <p:cNvPr id="31" name="Picture 30">
                <a:extLst>
                  <a:ext uri="{FF2B5EF4-FFF2-40B4-BE49-F238E27FC236}">
                    <a16:creationId xmlns:a16="http://schemas.microsoft.com/office/drawing/2014/main" id="{DFD2DF7A-59DC-9D43-E417-71085F61310D}"/>
                  </a:ext>
                </a:extLst>
              </p:cNvPr>
              <p:cNvPicPr>
                <a:picLocks noChangeAspect="1"/>
              </p:cNvPicPr>
              <p:nvPr/>
            </p:nvPicPr>
            <p:blipFill rotWithShape="1">
              <a:blip r:embed="rId2"/>
              <a:srcRect l="29604" t="57367" r="50734" b="3825"/>
              <a:stretch/>
            </p:blipFill>
            <p:spPr>
              <a:xfrm>
                <a:off x="7576248" y="3840825"/>
                <a:ext cx="1330995" cy="507650"/>
              </a:xfrm>
              <a:prstGeom prst="rect">
                <a:avLst/>
              </a:prstGeom>
            </p:spPr>
          </p:pic>
        </p:grpSp>
        <p:pic>
          <p:nvPicPr>
            <p:cNvPr id="33" name="Picture 32">
              <a:extLst>
                <a:ext uri="{FF2B5EF4-FFF2-40B4-BE49-F238E27FC236}">
                  <a16:creationId xmlns:a16="http://schemas.microsoft.com/office/drawing/2014/main" id="{FE1CA1FB-7AF9-E981-E2FC-3ACE83BBD4D7}"/>
                </a:ext>
              </a:extLst>
            </p:cNvPr>
            <p:cNvPicPr>
              <a:picLocks noChangeAspect="1"/>
            </p:cNvPicPr>
            <p:nvPr/>
          </p:nvPicPr>
          <p:blipFill rotWithShape="1">
            <a:blip r:embed="rId2"/>
            <a:srcRect l="79364"/>
            <a:stretch/>
          </p:blipFill>
          <p:spPr>
            <a:xfrm>
              <a:off x="6997206" y="3789952"/>
              <a:ext cx="1106869" cy="1036520"/>
            </a:xfrm>
            <a:prstGeom prst="rect">
              <a:avLst/>
            </a:prstGeom>
          </p:spPr>
        </p:pic>
        <p:pic>
          <p:nvPicPr>
            <p:cNvPr id="34" name="Picture 33">
              <a:extLst>
                <a:ext uri="{FF2B5EF4-FFF2-40B4-BE49-F238E27FC236}">
                  <a16:creationId xmlns:a16="http://schemas.microsoft.com/office/drawing/2014/main" id="{11C2436D-0ED5-C870-594D-37F69F0492AF}"/>
                </a:ext>
              </a:extLst>
            </p:cNvPr>
            <p:cNvPicPr>
              <a:picLocks noChangeAspect="1"/>
            </p:cNvPicPr>
            <p:nvPr/>
          </p:nvPicPr>
          <p:blipFill rotWithShape="1">
            <a:blip r:embed="rId2"/>
            <a:srcRect r="95268"/>
            <a:stretch/>
          </p:blipFill>
          <p:spPr>
            <a:xfrm>
              <a:off x="457200" y="3781093"/>
              <a:ext cx="253796" cy="1036520"/>
            </a:xfrm>
            <a:prstGeom prst="rect">
              <a:avLst/>
            </a:prstGeom>
          </p:spPr>
        </p:pic>
        <p:pic>
          <p:nvPicPr>
            <p:cNvPr id="35" name="Picture 34">
              <a:extLst>
                <a:ext uri="{FF2B5EF4-FFF2-40B4-BE49-F238E27FC236}">
                  <a16:creationId xmlns:a16="http://schemas.microsoft.com/office/drawing/2014/main" id="{0950CF9E-5C95-EC31-D47C-5943A39CCDB6}"/>
                </a:ext>
              </a:extLst>
            </p:cNvPr>
            <p:cNvPicPr>
              <a:picLocks noChangeAspect="1"/>
            </p:cNvPicPr>
            <p:nvPr/>
          </p:nvPicPr>
          <p:blipFill rotWithShape="1">
            <a:blip r:embed="rId2"/>
            <a:srcRect l="4921" r="75211"/>
            <a:stretch/>
          </p:blipFill>
          <p:spPr>
            <a:xfrm>
              <a:off x="1901243" y="3789952"/>
              <a:ext cx="1065694" cy="1036520"/>
            </a:xfrm>
            <a:prstGeom prst="rect">
              <a:avLst/>
            </a:prstGeom>
          </p:spPr>
        </p:pic>
        <p:pic>
          <p:nvPicPr>
            <p:cNvPr id="36" name="Picture 35">
              <a:extLst>
                <a:ext uri="{FF2B5EF4-FFF2-40B4-BE49-F238E27FC236}">
                  <a16:creationId xmlns:a16="http://schemas.microsoft.com/office/drawing/2014/main" id="{2E0637EC-D826-335C-14BD-CDCE7F3F2A5C}"/>
                </a:ext>
              </a:extLst>
            </p:cNvPr>
            <p:cNvPicPr>
              <a:picLocks noChangeAspect="1"/>
            </p:cNvPicPr>
            <p:nvPr/>
          </p:nvPicPr>
          <p:blipFill rotWithShape="1">
            <a:blip r:embed="rId2"/>
            <a:srcRect l="28919" r="50445"/>
            <a:stretch/>
          </p:blipFill>
          <p:spPr>
            <a:xfrm>
              <a:off x="4440394" y="3790821"/>
              <a:ext cx="1106869" cy="1036520"/>
            </a:xfrm>
            <a:prstGeom prst="rect">
              <a:avLst/>
            </a:prstGeom>
          </p:spPr>
        </p:pic>
        <p:sp>
          <p:nvSpPr>
            <p:cNvPr id="44" name="TextBox 43">
              <a:extLst>
                <a:ext uri="{FF2B5EF4-FFF2-40B4-BE49-F238E27FC236}">
                  <a16:creationId xmlns:a16="http://schemas.microsoft.com/office/drawing/2014/main" id="{DC31AFA3-3853-D7D4-2303-52426B920D2E}"/>
                </a:ext>
              </a:extLst>
            </p:cNvPr>
            <p:cNvSpPr txBox="1"/>
            <p:nvPr/>
          </p:nvSpPr>
          <p:spPr>
            <a:xfrm>
              <a:off x="974075" y="4826472"/>
              <a:ext cx="561372" cy="461665"/>
            </a:xfrm>
            <a:prstGeom prst="rect">
              <a:avLst/>
            </a:prstGeom>
            <a:noFill/>
          </p:spPr>
          <p:txBody>
            <a:bodyPr wrap="none" rtlCol="0">
              <a:spAutoFit/>
            </a:bodyPr>
            <a:lstStyle/>
            <a:p>
              <a:r>
                <a:rPr lang="en-US" sz="2400" dirty="0"/>
                <a:t>(a)</a:t>
              </a:r>
            </a:p>
          </p:txBody>
        </p:sp>
        <p:sp>
          <p:nvSpPr>
            <p:cNvPr id="45" name="TextBox 44">
              <a:extLst>
                <a:ext uri="{FF2B5EF4-FFF2-40B4-BE49-F238E27FC236}">
                  <a16:creationId xmlns:a16="http://schemas.microsoft.com/office/drawing/2014/main" id="{3CFCA200-4D1F-E1F0-8CED-95F260D56E6B}"/>
                </a:ext>
              </a:extLst>
            </p:cNvPr>
            <p:cNvSpPr txBox="1"/>
            <p:nvPr/>
          </p:nvSpPr>
          <p:spPr>
            <a:xfrm>
              <a:off x="2144574" y="4826472"/>
              <a:ext cx="561372" cy="461665"/>
            </a:xfrm>
            <a:prstGeom prst="rect">
              <a:avLst/>
            </a:prstGeom>
            <a:noFill/>
          </p:spPr>
          <p:txBody>
            <a:bodyPr wrap="none" rtlCol="0">
              <a:spAutoFit/>
            </a:bodyPr>
            <a:lstStyle/>
            <a:p>
              <a:r>
                <a:rPr lang="en-US" sz="2400" dirty="0"/>
                <a:t>(b)</a:t>
              </a:r>
            </a:p>
          </p:txBody>
        </p:sp>
        <p:sp>
          <p:nvSpPr>
            <p:cNvPr id="46" name="TextBox 45">
              <a:extLst>
                <a:ext uri="{FF2B5EF4-FFF2-40B4-BE49-F238E27FC236}">
                  <a16:creationId xmlns:a16="http://schemas.microsoft.com/office/drawing/2014/main" id="{BC0CB3AD-CA2C-0039-5764-94D191653DB3}"/>
                </a:ext>
              </a:extLst>
            </p:cNvPr>
            <p:cNvSpPr txBox="1"/>
            <p:nvPr/>
          </p:nvSpPr>
          <p:spPr>
            <a:xfrm>
              <a:off x="3431664" y="4826472"/>
              <a:ext cx="543739" cy="461665"/>
            </a:xfrm>
            <a:prstGeom prst="rect">
              <a:avLst/>
            </a:prstGeom>
            <a:noFill/>
          </p:spPr>
          <p:txBody>
            <a:bodyPr wrap="none" rtlCol="0">
              <a:spAutoFit/>
            </a:bodyPr>
            <a:lstStyle/>
            <a:p>
              <a:r>
                <a:rPr lang="en-US" sz="2400" dirty="0"/>
                <a:t>(c)</a:t>
              </a:r>
            </a:p>
          </p:txBody>
        </p:sp>
        <p:sp>
          <p:nvSpPr>
            <p:cNvPr id="47" name="TextBox 46">
              <a:extLst>
                <a:ext uri="{FF2B5EF4-FFF2-40B4-BE49-F238E27FC236}">
                  <a16:creationId xmlns:a16="http://schemas.microsoft.com/office/drawing/2014/main" id="{AE54F441-4CFA-B2D4-67F6-8495DC4F01FC}"/>
                </a:ext>
              </a:extLst>
            </p:cNvPr>
            <p:cNvSpPr txBox="1"/>
            <p:nvPr/>
          </p:nvSpPr>
          <p:spPr>
            <a:xfrm>
              <a:off x="4721959" y="4852365"/>
              <a:ext cx="561372" cy="461665"/>
            </a:xfrm>
            <a:prstGeom prst="rect">
              <a:avLst/>
            </a:prstGeom>
            <a:noFill/>
          </p:spPr>
          <p:txBody>
            <a:bodyPr wrap="none" rtlCol="0">
              <a:spAutoFit/>
            </a:bodyPr>
            <a:lstStyle/>
            <a:p>
              <a:r>
                <a:rPr lang="en-US" sz="2400" dirty="0"/>
                <a:t>(d)</a:t>
              </a:r>
            </a:p>
          </p:txBody>
        </p:sp>
        <p:sp>
          <p:nvSpPr>
            <p:cNvPr id="48" name="TextBox 47">
              <a:extLst>
                <a:ext uri="{FF2B5EF4-FFF2-40B4-BE49-F238E27FC236}">
                  <a16:creationId xmlns:a16="http://schemas.microsoft.com/office/drawing/2014/main" id="{793D0F87-C41F-726C-5EE8-EFB82341AB57}"/>
                </a:ext>
              </a:extLst>
            </p:cNvPr>
            <p:cNvSpPr txBox="1"/>
            <p:nvPr/>
          </p:nvSpPr>
          <p:spPr>
            <a:xfrm>
              <a:off x="5996412" y="4855962"/>
              <a:ext cx="561372" cy="461665"/>
            </a:xfrm>
            <a:prstGeom prst="rect">
              <a:avLst/>
            </a:prstGeom>
            <a:noFill/>
          </p:spPr>
          <p:txBody>
            <a:bodyPr wrap="none" rtlCol="0">
              <a:spAutoFit/>
            </a:bodyPr>
            <a:lstStyle/>
            <a:p>
              <a:r>
                <a:rPr lang="en-US" sz="2400" dirty="0"/>
                <a:t>(e)</a:t>
              </a:r>
            </a:p>
          </p:txBody>
        </p:sp>
        <p:sp>
          <p:nvSpPr>
            <p:cNvPr id="49" name="TextBox 48">
              <a:extLst>
                <a:ext uri="{FF2B5EF4-FFF2-40B4-BE49-F238E27FC236}">
                  <a16:creationId xmlns:a16="http://schemas.microsoft.com/office/drawing/2014/main" id="{2F170812-0D92-6725-9088-CB94D15A618E}"/>
                </a:ext>
              </a:extLst>
            </p:cNvPr>
            <p:cNvSpPr txBox="1"/>
            <p:nvPr/>
          </p:nvSpPr>
          <p:spPr>
            <a:xfrm>
              <a:off x="7265803" y="4846061"/>
              <a:ext cx="474810" cy="461665"/>
            </a:xfrm>
            <a:prstGeom prst="rect">
              <a:avLst/>
            </a:prstGeom>
            <a:noFill/>
          </p:spPr>
          <p:txBody>
            <a:bodyPr wrap="none" rtlCol="0">
              <a:spAutoFit/>
            </a:bodyPr>
            <a:lstStyle/>
            <a:p>
              <a:r>
                <a:rPr lang="en-US" sz="2400" dirty="0"/>
                <a:t>(f)</a:t>
              </a:r>
            </a:p>
          </p:txBody>
        </p:sp>
      </p:grpSp>
      <p:pic>
        <p:nvPicPr>
          <p:cNvPr id="10" name="Picture 9">
            <a:extLst>
              <a:ext uri="{FF2B5EF4-FFF2-40B4-BE49-F238E27FC236}">
                <a16:creationId xmlns:a16="http://schemas.microsoft.com/office/drawing/2014/main" id="{2893EF6C-97FD-02EB-697B-3FD3C703531C}"/>
              </a:ext>
            </a:extLst>
          </p:cNvPr>
          <p:cNvPicPr>
            <a:picLocks noChangeAspect="1"/>
          </p:cNvPicPr>
          <p:nvPr/>
        </p:nvPicPr>
        <p:blipFill>
          <a:blip r:embed="rId3"/>
          <a:stretch>
            <a:fillRect/>
          </a:stretch>
        </p:blipFill>
        <p:spPr>
          <a:xfrm>
            <a:off x="457198" y="2357214"/>
            <a:ext cx="8229601" cy="1287804"/>
          </a:xfrm>
          <a:prstGeom prst="rect">
            <a:avLst/>
          </a:prstGeom>
        </p:spPr>
      </p:pic>
      <p:sp>
        <p:nvSpPr>
          <p:cNvPr id="3" name="TextBox 2">
            <a:extLst>
              <a:ext uri="{FF2B5EF4-FFF2-40B4-BE49-F238E27FC236}">
                <a16:creationId xmlns:a16="http://schemas.microsoft.com/office/drawing/2014/main" id="{2040F134-3C65-5552-F67D-CEFB07A1ABB1}"/>
              </a:ext>
            </a:extLst>
          </p:cNvPr>
          <p:cNvSpPr txBox="1"/>
          <p:nvPr/>
        </p:nvSpPr>
        <p:spPr>
          <a:xfrm>
            <a:off x="390544" y="3686034"/>
            <a:ext cx="8296256" cy="1200329"/>
          </a:xfrm>
          <a:prstGeom prst="rect">
            <a:avLst/>
          </a:prstGeom>
          <a:noFill/>
        </p:spPr>
        <p:txBody>
          <a:bodyPr wrap="square" rtlCol="0">
            <a:spAutoFit/>
          </a:bodyPr>
          <a:lstStyle/>
          <a:p>
            <a:pPr algn="just"/>
            <a:r>
              <a:rPr lang="en-US" sz="2400" dirty="0"/>
              <a:t>Thus, the difference between an electronic</a:t>
            </a:r>
            <a:r>
              <a:rPr lang="en-US" sz="2400" i="1" dirty="0"/>
              <a:t> configuration </a:t>
            </a:r>
            <a:r>
              <a:rPr lang="en-US" sz="2400" dirty="0"/>
              <a:t>and a </a:t>
            </a:r>
            <a:r>
              <a:rPr lang="en-US" sz="2400" i="1" dirty="0"/>
              <a:t>determinant</a:t>
            </a:r>
            <a:r>
              <a:rPr lang="en-US" sz="2400" dirty="0"/>
              <a:t> is that a configuration can be multi-determinant. </a:t>
            </a:r>
          </a:p>
        </p:txBody>
      </p:sp>
    </p:spTree>
    <p:extLst>
      <p:ext uri="{BB962C8B-B14F-4D97-AF65-F5344CB8AC3E}">
        <p14:creationId xmlns:p14="http://schemas.microsoft.com/office/powerpoint/2010/main" val="1043564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Atomic units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4</a:t>
            </a:fld>
            <a:endParaRPr lang="zh-TW" altLang="en-US"/>
          </a:p>
        </p:txBody>
      </p:sp>
      <p:pic>
        <p:nvPicPr>
          <p:cNvPr id="5" name="Picture 4">
            <a:extLst>
              <a:ext uri="{FF2B5EF4-FFF2-40B4-BE49-F238E27FC236}">
                <a16:creationId xmlns:a16="http://schemas.microsoft.com/office/drawing/2014/main" id="{2CA93FB3-5ED5-E562-FB81-4B9C04BCA4F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517" y="1204647"/>
            <a:ext cx="5934054" cy="1881056"/>
          </a:xfrm>
          <a:prstGeom prst="rect">
            <a:avLst/>
          </a:prstGeom>
        </p:spPr>
      </p:pic>
      <p:sp>
        <p:nvSpPr>
          <p:cNvPr id="9" name="TextBox 8">
            <a:extLst>
              <a:ext uri="{FF2B5EF4-FFF2-40B4-BE49-F238E27FC236}">
                <a16:creationId xmlns:a16="http://schemas.microsoft.com/office/drawing/2014/main" id="{244FD8F1-9BC8-AE23-8903-E0FCFE1BE61B}"/>
              </a:ext>
            </a:extLst>
          </p:cNvPr>
          <p:cNvSpPr txBox="1"/>
          <p:nvPr/>
        </p:nvSpPr>
        <p:spPr>
          <a:xfrm>
            <a:off x="390544" y="773668"/>
            <a:ext cx="3815468" cy="461665"/>
          </a:xfrm>
          <a:prstGeom prst="rect">
            <a:avLst/>
          </a:prstGeom>
          <a:noFill/>
        </p:spPr>
        <p:txBody>
          <a:bodyPr wrap="none" rtlCol="0">
            <a:spAutoFit/>
          </a:bodyPr>
          <a:lstStyle/>
          <a:p>
            <a:r>
              <a:rPr lang="en-US" sz="2400" dirty="0"/>
              <a:t>Schrodinger equation (SE)</a:t>
            </a:r>
          </a:p>
        </p:txBody>
      </p:sp>
      <p:sp>
        <p:nvSpPr>
          <p:cNvPr id="16" name="TextBox 15">
            <a:extLst>
              <a:ext uri="{FF2B5EF4-FFF2-40B4-BE49-F238E27FC236}">
                <a16:creationId xmlns:a16="http://schemas.microsoft.com/office/drawing/2014/main" id="{297CFC8A-E74F-B70E-1F6B-9287FE9D6D48}"/>
              </a:ext>
            </a:extLst>
          </p:cNvPr>
          <p:cNvSpPr txBox="1"/>
          <p:nvPr/>
        </p:nvSpPr>
        <p:spPr>
          <a:xfrm>
            <a:off x="390544" y="3022508"/>
            <a:ext cx="5232523" cy="461665"/>
          </a:xfrm>
          <a:prstGeom prst="rect">
            <a:avLst/>
          </a:prstGeom>
          <a:noFill/>
        </p:spPr>
        <p:txBody>
          <a:bodyPr wrap="none" rtlCol="0">
            <a:spAutoFit/>
          </a:bodyPr>
          <a:lstStyle/>
          <a:p>
            <a:r>
              <a:rPr lang="en-US" sz="2400" dirty="0"/>
              <a:t>In this equation, we use atomic units.</a:t>
            </a:r>
          </a:p>
        </p:txBody>
      </p:sp>
      <p:pic>
        <p:nvPicPr>
          <p:cNvPr id="13" name="Picture 12">
            <a:extLst>
              <a:ext uri="{FF2B5EF4-FFF2-40B4-BE49-F238E27FC236}">
                <a16:creationId xmlns:a16="http://schemas.microsoft.com/office/drawing/2014/main" id="{3ED7E02A-E552-B0DF-8577-BF0B0CAB351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8517" y="3507917"/>
            <a:ext cx="3464942" cy="841248"/>
          </a:xfrm>
          <a:prstGeom prst="rect">
            <a:avLst/>
          </a:prstGeom>
        </p:spPr>
      </p:pic>
      <p:pic>
        <p:nvPicPr>
          <p:cNvPr id="4" name="Picture 3">
            <a:extLst>
              <a:ext uri="{FF2B5EF4-FFF2-40B4-BE49-F238E27FC236}">
                <a16:creationId xmlns:a16="http://schemas.microsoft.com/office/drawing/2014/main" id="{72CB5602-4170-7F69-809C-1FF85884D723}"/>
              </a:ext>
            </a:extLst>
          </p:cNvPr>
          <p:cNvPicPr>
            <a:picLocks noChangeAspect="1"/>
          </p:cNvPicPr>
          <p:nvPr/>
        </p:nvPicPr>
        <p:blipFill>
          <a:blip r:embed="rId4"/>
          <a:stretch>
            <a:fillRect/>
          </a:stretch>
        </p:blipFill>
        <p:spPr>
          <a:xfrm>
            <a:off x="488517" y="4824641"/>
            <a:ext cx="2485571" cy="349002"/>
          </a:xfrm>
          <a:prstGeom prst="rect">
            <a:avLst/>
          </a:prstGeom>
        </p:spPr>
      </p:pic>
      <p:pic>
        <p:nvPicPr>
          <p:cNvPr id="10" name="Picture 9">
            <a:extLst>
              <a:ext uri="{FF2B5EF4-FFF2-40B4-BE49-F238E27FC236}">
                <a16:creationId xmlns:a16="http://schemas.microsoft.com/office/drawing/2014/main" id="{04B06F96-93AD-CE4F-9D40-E19CCBA590CE}"/>
              </a:ext>
            </a:extLst>
          </p:cNvPr>
          <p:cNvPicPr>
            <a:picLocks noChangeAspect="1"/>
          </p:cNvPicPr>
          <p:nvPr/>
        </p:nvPicPr>
        <p:blipFill>
          <a:blip r:embed="rId5"/>
          <a:stretch>
            <a:fillRect/>
          </a:stretch>
        </p:blipFill>
        <p:spPr>
          <a:xfrm>
            <a:off x="488517" y="5247605"/>
            <a:ext cx="4223408" cy="841248"/>
          </a:xfrm>
          <a:prstGeom prst="rect">
            <a:avLst/>
          </a:prstGeom>
        </p:spPr>
      </p:pic>
      <p:sp>
        <p:nvSpPr>
          <p:cNvPr id="15" name="TextBox 14">
            <a:extLst>
              <a:ext uri="{FF2B5EF4-FFF2-40B4-BE49-F238E27FC236}">
                <a16:creationId xmlns:a16="http://schemas.microsoft.com/office/drawing/2014/main" id="{0923EE3C-9D4F-2F39-D637-57EE0E94F8AC}"/>
              </a:ext>
            </a:extLst>
          </p:cNvPr>
          <p:cNvSpPr txBox="1"/>
          <p:nvPr/>
        </p:nvSpPr>
        <p:spPr>
          <a:xfrm>
            <a:off x="390543" y="4362976"/>
            <a:ext cx="2545890" cy="461665"/>
          </a:xfrm>
          <a:prstGeom prst="rect">
            <a:avLst/>
          </a:prstGeom>
          <a:noFill/>
        </p:spPr>
        <p:txBody>
          <a:bodyPr wrap="none" rtlCol="0">
            <a:spAutoFit/>
          </a:bodyPr>
          <a:lstStyle/>
          <a:p>
            <a:r>
              <a:rPr lang="en-US" sz="2400" dirty="0"/>
              <a:t>is transformed by</a:t>
            </a:r>
          </a:p>
        </p:txBody>
      </p:sp>
    </p:spTree>
    <p:extLst>
      <p:ext uri="{BB962C8B-B14F-4D97-AF65-F5344CB8AC3E}">
        <p14:creationId xmlns:p14="http://schemas.microsoft.com/office/powerpoint/2010/main" val="10176867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a:xfrm>
            <a:off x="3140015" y="0"/>
            <a:ext cx="5851585" cy="651600"/>
          </a:xfrm>
        </p:spPr>
        <p:txBody>
          <a:bodyPr/>
          <a:lstStyle/>
          <a:p>
            <a:r>
              <a:rPr lang="en-US" dirty="0"/>
              <a:t>Spin-adapted Configurations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40</a:t>
            </a:fld>
            <a:endParaRPr lang="zh-TW" altLang="en-US"/>
          </a:p>
        </p:txBody>
      </p:sp>
      <p:grpSp>
        <p:nvGrpSpPr>
          <p:cNvPr id="6" name="Group 5">
            <a:extLst>
              <a:ext uri="{FF2B5EF4-FFF2-40B4-BE49-F238E27FC236}">
                <a16:creationId xmlns:a16="http://schemas.microsoft.com/office/drawing/2014/main" id="{4E96EF1F-0F38-02FA-610E-DB508498A87F}"/>
              </a:ext>
            </a:extLst>
          </p:cNvPr>
          <p:cNvGrpSpPr/>
          <p:nvPr/>
        </p:nvGrpSpPr>
        <p:grpSpPr>
          <a:xfrm>
            <a:off x="457200" y="779664"/>
            <a:ext cx="7646875" cy="1536534"/>
            <a:chOff x="457200" y="3781093"/>
            <a:chExt cx="7646875" cy="1536534"/>
          </a:xfrm>
        </p:grpSpPr>
        <p:pic>
          <p:nvPicPr>
            <p:cNvPr id="5" name="Picture 4">
              <a:extLst>
                <a:ext uri="{FF2B5EF4-FFF2-40B4-BE49-F238E27FC236}">
                  <a16:creationId xmlns:a16="http://schemas.microsoft.com/office/drawing/2014/main" id="{EBA73533-3E74-B9AD-C32D-95224033F67F}"/>
                </a:ext>
              </a:extLst>
            </p:cNvPr>
            <p:cNvPicPr>
              <a:picLocks noChangeAspect="1"/>
            </p:cNvPicPr>
            <p:nvPr/>
          </p:nvPicPr>
          <p:blipFill rotWithShape="1">
            <a:blip r:embed="rId2"/>
            <a:srcRect l="51883" r="23303"/>
            <a:stretch/>
          </p:blipFill>
          <p:spPr>
            <a:xfrm>
              <a:off x="589281" y="3781093"/>
              <a:ext cx="1330960" cy="1036520"/>
            </a:xfrm>
            <a:prstGeom prst="rect">
              <a:avLst/>
            </a:prstGeom>
          </p:spPr>
        </p:pic>
        <p:grpSp>
          <p:nvGrpSpPr>
            <p:cNvPr id="24" name="Group 23">
              <a:extLst>
                <a:ext uri="{FF2B5EF4-FFF2-40B4-BE49-F238E27FC236}">
                  <a16:creationId xmlns:a16="http://schemas.microsoft.com/office/drawing/2014/main" id="{0AAF2148-C066-7BE5-1793-6ACBC8CA805D}"/>
                </a:ext>
              </a:extLst>
            </p:cNvPr>
            <p:cNvGrpSpPr/>
            <p:nvPr/>
          </p:nvGrpSpPr>
          <p:grpSpPr>
            <a:xfrm>
              <a:off x="5611601" y="3822826"/>
              <a:ext cx="1330995" cy="1023235"/>
              <a:chOff x="6134626" y="3331052"/>
              <a:chExt cx="1330995" cy="1023235"/>
            </a:xfrm>
          </p:grpSpPr>
          <p:pic>
            <p:nvPicPr>
              <p:cNvPr id="11" name="Picture 10">
                <a:extLst>
                  <a:ext uri="{FF2B5EF4-FFF2-40B4-BE49-F238E27FC236}">
                    <a16:creationId xmlns:a16="http://schemas.microsoft.com/office/drawing/2014/main" id="{0126AB1C-D872-B233-4328-2CFC6E1F4E9C}"/>
                  </a:ext>
                </a:extLst>
              </p:cNvPr>
              <p:cNvPicPr>
                <a:picLocks noChangeAspect="1"/>
              </p:cNvPicPr>
              <p:nvPr/>
            </p:nvPicPr>
            <p:blipFill rotWithShape="1">
              <a:blip r:embed="rId2"/>
              <a:srcRect l="5024" t="57249" r="75313" b="3943"/>
              <a:stretch/>
            </p:blipFill>
            <p:spPr>
              <a:xfrm>
                <a:off x="6134626" y="3846638"/>
                <a:ext cx="1330995" cy="507649"/>
              </a:xfrm>
              <a:prstGeom prst="rect">
                <a:avLst/>
              </a:prstGeom>
            </p:spPr>
          </p:pic>
          <p:pic>
            <p:nvPicPr>
              <p:cNvPr id="12" name="Picture 11">
                <a:extLst>
                  <a:ext uri="{FF2B5EF4-FFF2-40B4-BE49-F238E27FC236}">
                    <a16:creationId xmlns:a16="http://schemas.microsoft.com/office/drawing/2014/main" id="{1ED14263-24C5-02AF-8BA5-28A074251235}"/>
                  </a:ext>
                </a:extLst>
              </p:cNvPr>
              <p:cNvPicPr>
                <a:picLocks noChangeAspect="1"/>
              </p:cNvPicPr>
              <p:nvPr/>
            </p:nvPicPr>
            <p:blipFill rotWithShape="1">
              <a:blip r:embed="rId2"/>
              <a:srcRect l="29604" t="54990" r="50734" b="3825"/>
              <a:stretch/>
            </p:blipFill>
            <p:spPr>
              <a:xfrm>
                <a:off x="6134626" y="3331052"/>
                <a:ext cx="1330995" cy="538740"/>
              </a:xfrm>
              <a:prstGeom prst="rect">
                <a:avLst/>
              </a:prstGeom>
            </p:spPr>
          </p:pic>
        </p:grpSp>
        <p:grpSp>
          <p:nvGrpSpPr>
            <p:cNvPr id="32" name="Group 31">
              <a:extLst>
                <a:ext uri="{FF2B5EF4-FFF2-40B4-BE49-F238E27FC236}">
                  <a16:creationId xmlns:a16="http://schemas.microsoft.com/office/drawing/2014/main" id="{A5D08BFC-E0F2-A578-FC7A-EC5BCEF94D75}"/>
                </a:ext>
              </a:extLst>
            </p:cNvPr>
            <p:cNvGrpSpPr/>
            <p:nvPr/>
          </p:nvGrpSpPr>
          <p:grpSpPr>
            <a:xfrm>
              <a:off x="3045061" y="3831811"/>
              <a:ext cx="1330995" cy="1018166"/>
              <a:chOff x="7576248" y="3330309"/>
              <a:chExt cx="1330995" cy="1018166"/>
            </a:xfrm>
          </p:grpSpPr>
          <p:pic>
            <p:nvPicPr>
              <p:cNvPr id="30" name="Picture 29">
                <a:extLst>
                  <a:ext uri="{FF2B5EF4-FFF2-40B4-BE49-F238E27FC236}">
                    <a16:creationId xmlns:a16="http://schemas.microsoft.com/office/drawing/2014/main" id="{393C70C3-9C02-6613-F205-170580B1B0BA}"/>
                  </a:ext>
                </a:extLst>
              </p:cNvPr>
              <p:cNvPicPr>
                <a:picLocks noChangeAspect="1"/>
              </p:cNvPicPr>
              <p:nvPr/>
            </p:nvPicPr>
            <p:blipFill rotWithShape="1">
              <a:blip r:embed="rId2"/>
              <a:srcRect l="29604" t="54990" r="50734" b="3825"/>
              <a:stretch/>
            </p:blipFill>
            <p:spPr>
              <a:xfrm>
                <a:off x="7576248" y="3330309"/>
                <a:ext cx="1330995" cy="538740"/>
              </a:xfrm>
              <a:prstGeom prst="rect">
                <a:avLst/>
              </a:prstGeom>
            </p:spPr>
          </p:pic>
          <p:pic>
            <p:nvPicPr>
              <p:cNvPr id="31" name="Picture 30">
                <a:extLst>
                  <a:ext uri="{FF2B5EF4-FFF2-40B4-BE49-F238E27FC236}">
                    <a16:creationId xmlns:a16="http://schemas.microsoft.com/office/drawing/2014/main" id="{DFD2DF7A-59DC-9D43-E417-71085F61310D}"/>
                  </a:ext>
                </a:extLst>
              </p:cNvPr>
              <p:cNvPicPr>
                <a:picLocks noChangeAspect="1"/>
              </p:cNvPicPr>
              <p:nvPr/>
            </p:nvPicPr>
            <p:blipFill rotWithShape="1">
              <a:blip r:embed="rId2"/>
              <a:srcRect l="29604" t="57367" r="50734" b="3825"/>
              <a:stretch/>
            </p:blipFill>
            <p:spPr>
              <a:xfrm>
                <a:off x="7576248" y="3840825"/>
                <a:ext cx="1330995" cy="507650"/>
              </a:xfrm>
              <a:prstGeom prst="rect">
                <a:avLst/>
              </a:prstGeom>
            </p:spPr>
          </p:pic>
        </p:grpSp>
        <p:pic>
          <p:nvPicPr>
            <p:cNvPr id="33" name="Picture 32">
              <a:extLst>
                <a:ext uri="{FF2B5EF4-FFF2-40B4-BE49-F238E27FC236}">
                  <a16:creationId xmlns:a16="http://schemas.microsoft.com/office/drawing/2014/main" id="{FE1CA1FB-7AF9-E981-E2FC-3ACE83BBD4D7}"/>
                </a:ext>
              </a:extLst>
            </p:cNvPr>
            <p:cNvPicPr>
              <a:picLocks noChangeAspect="1"/>
            </p:cNvPicPr>
            <p:nvPr/>
          </p:nvPicPr>
          <p:blipFill rotWithShape="1">
            <a:blip r:embed="rId2"/>
            <a:srcRect l="79364"/>
            <a:stretch/>
          </p:blipFill>
          <p:spPr>
            <a:xfrm>
              <a:off x="6997206" y="3789952"/>
              <a:ext cx="1106869" cy="1036520"/>
            </a:xfrm>
            <a:prstGeom prst="rect">
              <a:avLst/>
            </a:prstGeom>
          </p:spPr>
        </p:pic>
        <p:pic>
          <p:nvPicPr>
            <p:cNvPr id="34" name="Picture 33">
              <a:extLst>
                <a:ext uri="{FF2B5EF4-FFF2-40B4-BE49-F238E27FC236}">
                  <a16:creationId xmlns:a16="http://schemas.microsoft.com/office/drawing/2014/main" id="{11C2436D-0ED5-C870-594D-37F69F0492AF}"/>
                </a:ext>
              </a:extLst>
            </p:cNvPr>
            <p:cNvPicPr>
              <a:picLocks noChangeAspect="1"/>
            </p:cNvPicPr>
            <p:nvPr/>
          </p:nvPicPr>
          <p:blipFill rotWithShape="1">
            <a:blip r:embed="rId2"/>
            <a:srcRect r="95268"/>
            <a:stretch/>
          </p:blipFill>
          <p:spPr>
            <a:xfrm>
              <a:off x="457200" y="3781093"/>
              <a:ext cx="253796" cy="1036520"/>
            </a:xfrm>
            <a:prstGeom prst="rect">
              <a:avLst/>
            </a:prstGeom>
          </p:spPr>
        </p:pic>
        <p:pic>
          <p:nvPicPr>
            <p:cNvPr id="35" name="Picture 34">
              <a:extLst>
                <a:ext uri="{FF2B5EF4-FFF2-40B4-BE49-F238E27FC236}">
                  <a16:creationId xmlns:a16="http://schemas.microsoft.com/office/drawing/2014/main" id="{0950CF9E-5C95-EC31-D47C-5943A39CCDB6}"/>
                </a:ext>
              </a:extLst>
            </p:cNvPr>
            <p:cNvPicPr>
              <a:picLocks noChangeAspect="1"/>
            </p:cNvPicPr>
            <p:nvPr/>
          </p:nvPicPr>
          <p:blipFill rotWithShape="1">
            <a:blip r:embed="rId2"/>
            <a:srcRect l="4921" r="75211"/>
            <a:stretch/>
          </p:blipFill>
          <p:spPr>
            <a:xfrm>
              <a:off x="1901243" y="3789952"/>
              <a:ext cx="1065694" cy="1036520"/>
            </a:xfrm>
            <a:prstGeom prst="rect">
              <a:avLst/>
            </a:prstGeom>
          </p:spPr>
        </p:pic>
        <p:pic>
          <p:nvPicPr>
            <p:cNvPr id="36" name="Picture 35">
              <a:extLst>
                <a:ext uri="{FF2B5EF4-FFF2-40B4-BE49-F238E27FC236}">
                  <a16:creationId xmlns:a16="http://schemas.microsoft.com/office/drawing/2014/main" id="{2E0637EC-D826-335C-14BD-CDCE7F3F2A5C}"/>
                </a:ext>
              </a:extLst>
            </p:cNvPr>
            <p:cNvPicPr>
              <a:picLocks noChangeAspect="1"/>
            </p:cNvPicPr>
            <p:nvPr/>
          </p:nvPicPr>
          <p:blipFill rotWithShape="1">
            <a:blip r:embed="rId2"/>
            <a:srcRect l="28919" r="50445"/>
            <a:stretch/>
          </p:blipFill>
          <p:spPr>
            <a:xfrm>
              <a:off x="4440394" y="3790821"/>
              <a:ext cx="1106869" cy="1036520"/>
            </a:xfrm>
            <a:prstGeom prst="rect">
              <a:avLst/>
            </a:prstGeom>
          </p:spPr>
        </p:pic>
        <p:sp>
          <p:nvSpPr>
            <p:cNvPr id="44" name="TextBox 43">
              <a:extLst>
                <a:ext uri="{FF2B5EF4-FFF2-40B4-BE49-F238E27FC236}">
                  <a16:creationId xmlns:a16="http://schemas.microsoft.com/office/drawing/2014/main" id="{DC31AFA3-3853-D7D4-2303-52426B920D2E}"/>
                </a:ext>
              </a:extLst>
            </p:cNvPr>
            <p:cNvSpPr txBox="1"/>
            <p:nvPr/>
          </p:nvSpPr>
          <p:spPr>
            <a:xfrm>
              <a:off x="974075" y="4826472"/>
              <a:ext cx="561372" cy="461665"/>
            </a:xfrm>
            <a:prstGeom prst="rect">
              <a:avLst/>
            </a:prstGeom>
            <a:noFill/>
          </p:spPr>
          <p:txBody>
            <a:bodyPr wrap="none" rtlCol="0">
              <a:spAutoFit/>
            </a:bodyPr>
            <a:lstStyle/>
            <a:p>
              <a:r>
                <a:rPr lang="en-US" sz="2400" dirty="0"/>
                <a:t>(a)</a:t>
              </a:r>
            </a:p>
          </p:txBody>
        </p:sp>
        <p:sp>
          <p:nvSpPr>
            <p:cNvPr id="45" name="TextBox 44">
              <a:extLst>
                <a:ext uri="{FF2B5EF4-FFF2-40B4-BE49-F238E27FC236}">
                  <a16:creationId xmlns:a16="http://schemas.microsoft.com/office/drawing/2014/main" id="{3CFCA200-4D1F-E1F0-8CED-95F260D56E6B}"/>
                </a:ext>
              </a:extLst>
            </p:cNvPr>
            <p:cNvSpPr txBox="1"/>
            <p:nvPr/>
          </p:nvSpPr>
          <p:spPr>
            <a:xfrm>
              <a:off x="2144574" y="4826472"/>
              <a:ext cx="561372" cy="461665"/>
            </a:xfrm>
            <a:prstGeom prst="rect">
              <a:avLst/>
            </a:prstGeom>
            <a:noFill/>
          </p:spPr>
          <p:txBody>
            <a:bodyPr wrap="none" rtlCol="0">
              <a:spAutoFit/>
            </a:bodyPr>
            <a:lstStyle/>
            <a:p>
              <a:r>
                <a:rPr lang="en-US" sz="2400" dirty="0"/>
                <a:t>(b)</a:t>
              </a:r>
            </a:p>
          </p:txBody>
        </p:sp>
        <p:sp>
          <p:nvSpPr>
            <p:cNvPr id="46" name="TextBox 45">
              <a:extLst>
                <a:ext uri="{FF2B5EF4-FFF2-40B4-BE49-F238E27FC236}">
                  <a16:creationId xmlns:a16="http://schemas.microsoft.com/office/drawing/2014/main" id="{BC0CB3AD-CA2C-0039-5764-94D191653DB3}"/>
                </a:ext>
              </a:extLst>
            </p:cNvPr>
            <p:cNvSpPr txBox="1"/>
            <p:nvPr/>
          </p:nvSpPr>
          <p:spPr>
            <a:xfrm>
              <a:off x="3431664" y="4826472"/>
              <a:ext cx="543739" cy="461665"/>
            </a:xfrm>
            <a:prstGeom prst="rect">
              <a:avLst/>
            </a:prstGeom>
            <a:noFill/>
          </p:spPr>
          <p:txBody>
            <a:bodyPr wrap="none" rtlCol="0">
              <a:spAutoFit/>
            </a:bodyPr>
            <a:lstStyle/>
            <a:p>
              <a:r>
                <a:rPr lang="en-US" sz="2400" dirty="0"/>
                <a:t>(c)</a:t>
              </a:r>
            </a:p>
          </p:txBody>
        </p:sp>
        <p:sp>
          <p:nvSpPr>
            <p:cNvPr id="47" name="TextBox 46">
              <a:extLst>
                <a:ext uri="{FF2B5EF4-FFF2-40B4-BE49-F238E27FC236}">
                  <a16:creationId xmlns:a16="http://schemas.microsoft.com/office/drawing/2014/main" id="{AE54F441-4CFA-B2D4-67F6-8495DC4F01FC}"/>
                </a:ext>
              </a:extLst>
            </p:cNvPr>
            <p:cNvSpPr txBox="1"/>
            <p:nvPr/>
          </p:nvSpPr>
          <p:spPr>
            <a:xfrm>
              <a:off x="4721959" y="4852365"/>
              <a:ext cx="561372" cy="461665"/>
            </a:xfrm>
            <a:prstGeom prst="rect">
              <a:avLst/>
            </a:prstGeom>
            <a:noFill/>
          </p:spPr>
          <p:txBody>
            <a:bodyPr wrap="none" rtlCol="0">
              <a:spAutoFit/>
            </a:bodyPr>
            <a:lstStyle/>
            <a:p>
              <a:r>
                <a:rPr lang="en-US" sz="2400" dirty="0"/>
                <a:t>(d)</a:t>
              </a:r>
            </a:p>
          </p:txBody>
        </p:sp>
        <p:sp>
          <p:nvSpPr>
            <p:cNvPr id="48" name="TextBox 47">
              <a:extLst>
                <a:ext uri="{FF2B5EF4-FFF2-40B4-BE49-F238E27FC236}">
                  <a16:creationId xmlns:a16="http://schemas.microsoft.com/office/drawing/2014/main" id="{793D0F87-C41F-726C-5EE8-EFB82341AB57}"/>
                </a:ext>
              </a:extLst>
            </p:cNvPr>
            <p:cNvSpPr txBox="1"/>
            <p:nvPr/>
          </p:nvSpPr>
          <p:spPr>
            <a:xfrm>
              <a:off x="5996412" y="4855962"/>
              <a:ext cx="561372" cy="461665"/>
            </a:xfrm>
            <a:prstGeom prst="rect">
              <a:avLst/>
            </a:prstGeom>
            <a:noFill/>
          </p:spPr>
          <p:txBody>
            <a:bodyPr wrap="none" rtlCol="0">
              <a:spAutoFit/>
            </a:bodyPr>
            <a:lstStyle/>
            <a:p>
              <a:r>
                <a:rPr lang="en-US" sz="2400" dirty="0"/>
                <a:t>(e)</a:t>
              </a:r>
            </a:p>
          </p:txBody>
        </p:sp>
        <p:sp>
          <p:nvSpPr>
            <p:cNvPr id="49" name="TextBox 48">
              <a:extLst>
                <a:ext uri="{FF2B5EF4-FFF2-40B4-BE49-F238E27FC236}">
                  <a16:creationId xmlns:a16="http://schemas.microsoft.com/office/drawing/2014/main" id="{2F170812-0D92-6725-9088-CB94D15A618E}"/>
                </a:ext>
              </a:extLst>
            </p:cNvPr>
            <p:cNvSpPr txBox="1"/>
            <p:nvPr/>
          </p:nvSpPr>
          <p:spPr>
            <a:xfrm>
              <a:off x="7265803" y="4846061"/>
              <a:ext cx="474810" cy="461665"/>
            </a:xfrm>
            <a:prstGeom prst="rect">
              <a:avLst/>
            </a:prstGeom>
            <a:noFill/>
          </p:spPr>
          <p:txBody>
            <a:bodyPr wrap="none" rtlCol="0">
              <a:spAutoFit/>
            </a:bodyPr>
            <a:lstStyle/>
            <a:p>
              <a:r>
                <a:rPr lang="en-US" sz="2400" dirty="0"/>
                <a:t>(f)</a:t>
              </a:r>
            </a:p>
          </p:txBody>
        </p:sp>
      </p:grpSp>
      <p:sp>
        <p:nvSpPr>
          <p:cNvPr id="14" name="TextBox 13">
            <a:extLst>
              <a:ext uri="{FF2B5EF4-FFF2-40B4-BE49-F238E27FC236}">
                <a16:creationId xmlns:a16="http://schemas.microsoft.com/office/drawing/2014/main" id="{0727A816-EDDC-C1E9-C4A0-E1552F9A0260}"/>
              </a:ext>
            </a:extLst>
          </p:cNvPr>
          <p:cNvSpPr txBox="1"/>
          <p:nvPr/>
        </p:nvSpPr>
        <p:spPr>
          <a:xfrm>
            <a:off x="390544" y="2331321"/>
            <a:ext cx="8378552" cy="1200329"/>
          </a:xfrm>
          <a:prstGeom prst="rect">
            <a:avLst/>
          </a:prstGeom>
          <a:noFill/>
        </p:spPr>
        <p:txBody>
          <a:bodyPr wrap="square" rtlCol="0">
            <a:spAutoFit/>
          </a:bodyPr>
          <a:lstStyle/>
          <a:p>
            <a:pPr algn="just"/>
            <a:r>
              <a:rPr lang="en-US" sz="2400" dirty="0"/>
              <a:t>The determinant (f) is just another close-shell determinant that represents the doubly excited wavefunction of the Hartree </a:t>
            </a:r>
            <a:r>
              <a:rPr lang="en-US" sz="2400" dirty="0" err="1"/>
              <a:t>Fock</a:t>
            </a:r>
            <a:r>
              <a:rPr lang="en-US" sz="2400" dirty="0"/>
              <a:t> ground state wavefunction of minimal basis H</a:t>
            </a:r>
            <a:r>
              <a:rPr lang="en-US" sz="2400" baseline="-25000" dirty="0"/>
              <a:t>2</a:t>
            </a:r>
            <a:r>
              <a:rPr lang="en-US" sz="2400" dirty="0"/>
              <a:t>.</a:t>
            </a:r>
          </a:p>
        </p:txBody>
      </p:sp>
      <p:pic>
        <p:nvPicPr>
          <p:cNvPr id="10" name="Picture 9">
            <a:extLst>
              <a:ext uri="{FF2B5EF4-FFF2-40B4-BE49-F238E27FC236}">
                <a16:creationId xmlns:a16="http://schemas.microsoft.com/office/drawing/2014/main" id="{2893EF6C-97FD-02EB-697B-3FD3C70353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7199" y="3646424"/>
            <a:ext cx="1929171" cy="438912"/>
          </a:xfrm>
          <a:prstGeom prst="rect">
            <a:avLst/>
          </a:prstGeom>
        </p:spPr>
      </p:pic>
    </p:spTree>
    <p:extLst>
      <p:ext uri="{BB962C8B-B14F-4D97-AF65-F5344CB8AC3E}">
        <p14:creationId xmlns:p14="http://schemas.microsoft.com/office/powerpoint/2010/main" val="14165468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a:xfrm>
            <a:off x="3140015" y="0"/>
            <a:ext cx="5851585" cy="651600"/>
          </a:xfrm>
        </p:spPr>
        <p:txBody>
          <a:bodyPr/>
          <a:lstStyle/>
          <a:p>
            <a:r>
              <a:rPr lang="en-US" dirty="0"/>
              <a:t>Unrestricted</a:t>
            </a:r>
            <a:r>
              <a:rPr lang="zh-TW" altLang="en-US" dirty="0"/>
              <a:t> </a:t>
            </a:r>
            <a:r>
              <a:rPr lang="en-US" altLang="zh-TW" dirty="0"/>
              <a:t>determinants</a:t>
            </a:r>
            <a:endParaRPr lang="en-US"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41</a:t>
            </a:fld>
            <a:endParaRPr lang="zh-TW" altLang="en-US"/>
          </a:p>
        </p:txBody>
      </p:sp>
      <p:sp>
        <p:nvSpPr>
          <p:cNvPr id="3" name="TextBox 2">
            <a:extLst>
              <a:ext uri="{FF2B5EF4-FFF2-40B4-BE49-F238E27FC236}">
                <a16:creationId xmlns:a16="http://schemas.microsoft.com/office/drawing/2014/main" id="{3BBA99F6-67D0-A694-184D-D03755EC6F0F}"/>
              </a:ext>
            </a:extLst>
          </p:cNvPr>
          <p:cNvSpPr txBox="1"/>
          <p:nvPr/>
        </p:nvSpPr>
        <p:spPr>
          <a:xfrm>
            <a:off x="390545" y="779664"/>
            <a:ext cx="8296256" cy="461665"/>
          </a:xfrm>
          <a:prstGeom prst="rect">
            <a:avLst/>
          </a:prstGeom>
          <a:noFill/>
        </p:spPr>
        <p:txBody>
          <a:bodyPr wrap="square" rtlCol="0">
            <a:spAutoFit/>
          </a:bodyPr>
          <a:lstStyle/>
          <a:p>
            <a:pPr algn="just"/>
            <a:r>
              <a:rPr lang="en-US" sz="2400" dirty="0"/>
              <a:t>Let’s consider the ground state wavefunction of Li</a:t>
            </a:r>
          </a:p>
        </p:txBody>
      </p:sp>
      <p:pic>
        <p:nvPicPr>
          <p:cNvPr id="4" name="Picture 3">
            <a:extLst>
              <a:ext uri="{FF2B5EF4-FFF2-40B4-BE49-F238E27FC236}">
                <a16:creationId xmlns:a16="http://schemas.microsoft.com/office/drawing/2014/main" id="{A4EEAF09-48F8-FB32-E42E-94A0ED6B012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8418" y="1257402"/>
            <a:ext cx="3263711" cy="43891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C228730-ECF4-A3DC-DA76-28114E6CA793}"/>
                  </a:ext>
                </a:extLst>
              </p:cNvPr>
              <p:cNvSpPr txBox="1"/>
              <p:nvPr/>
            </p:nvSpPr>
            <p:spPr>
              <a:xfrm>
                <a:off x="390543" y="1680241"/>
                <a:ext cx="8296256" cy="1938992"/>
              </a:xfrm>
              <a:prstGeom prst="rect">
                <a:avLst/>
              </a:prstGeom>
              <a:noFill/>
            </p:spPr>
            <p:txBody>
              <a:bodyPr wrap="square" rtlCol="0">
                <a:spAutoFit/>
              </a:bodyPr>
              <a:lstStyle/>
              <a:p>
                <a:pPr algn="just"/>
                <a:r>
                  <a:rPr lang="en-US" sz="2400" dirty="0"/>
                  <a:t>It can be seen that the </a:t>
                </a:r>
                <a14:m>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𝜓</m:t>
                        </m:r>
                      </m:e>
                      <m:sub>
                        <m:r>
                          <a:rPr lang="en-US" sz="2400" b="0" i="1" smtClean="0">
                            <a:latin typeface="Cambria Math" panose="02040503050406030204" pitchFamily="18" charset="0"/>
                          </a:rPr>
                          <m:t>2</m:t>
                        </m:r>
                        <m:r>
                          <a:rPr lang="en-US" sz="2400" b="0" i="1" smtClean="0">
                            <a:latin typeface="Cambria Math" panose="02040503050406030204" pitchFamily="18" charset="0"/>
                          </a:rPr>
                          <m:t>𝑠</m:t>
                        </m:r>
                      </m:sub>
                      <m:sup>
                        <m:r>
                          <a:rPr lang="en-US" sz="2400" b="0" i="1" smtClean="0">
                            <a:latin typeface="Cambria Math" panose="02040503050406030204" pitchFamily="18" charset="0"/>
                          </a:rPr>
                          <m:t>𝛼</m:t>
                        </m:r>
                      </m:sup>
                    </m:sSubSup>
                  </m:oMath>
                </a14:m>
                <a:r>
                  <a:rPr lang="en-US" sz="2400" dirty="0"/>
                  <a:t> electron is “polarized” by the </a:t>
                </a:r>
                <a14:m>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𝜓</m:t>
                        </m:r>
                      </m:e>
                      <m:sub>
                        <m:r>
                          <a:rPr lang="en-US" sz="2400" b="0" i="1" smtClean="0">
                            <a:latin typeface="Cambria Math" panose="02040503050406030204" pitchFamily="18" charset="0"/>
                          </a:rPr>
                          <m:t>1</m:t>
                        </m:r>
                        <m:r>
                          <a:rPr lang="en-US" sz="2400" i="1">
                            <a:latin typeface="Cambria Math" panose="02040503050406030204" pitchFamily="18" charset="0"/>
                          </a:rPr>
                          <m:t>𝑠</m:t>
                        </m:r>
                      </m:sub>
                      <m:sup>
                        <m:r>
                          <a:rPr lang="en-US" sz="2400" i="1">
                            <a:latin typeface="Cambria Math" panose="02040503050406030204" pitchFamily="18" charset="0"/>
                          </a:rPr>
                          <m:t>𝛼</m:t>
                        </m:r>
                      </m:sup>
                    </m:sSubSup>
                  </m:oMath>
                </a14:m>
                <a:r>
                  <a:rPr lang="en-US" sz="2400" dirty="0"/>
                  <a:t> due to exchange interaction. Therefore, it is better to describe open-shell systems with different spatial orbitals for </a:t>
                </a:r>
                <a14:m>
                  <m:oMath xmlns:m="http://schemas.openxmlformats.org/officeDocument/2006/math">
                    <m:r>
                      <a:rPr lang="en-US" sz="2400" i="1">
                        <a:latin typeface="Cambria Math" panose="02040503050406030204" pitchFamily="18" charset="0"/>
                      </a:rPr>
                      <m:t>𝛼</m:t>
                    </m:r>
                  </m:oMath>
                </a14:m>
                <a:r>
                  <a:rPr lang="en-US" sz="2400" dirty="0"/>
                  <a:t> and </a:t>
                </a:r>
                <a14:m>
                  <m:oMath xmlns:m="http://schemas.openxmlformats.org/officeDocument/2006/math">
                    <m:r>
                      <a:rPr lang="en-US" sz="2400" i="1">
                        <a:latin typeface="Cambria Math" panose="02040503050406030204" pitchFamily="18" charset="0"/>
                      </a:rPr>
                      <m:t>𝛽</m:t>
                    </m:r>
                  </m:oMath>
                </a14:m>
                <a:r>
                  <a:rPr lang="en-US" sz="2400" dirty="0"/>
                  <a:t> spins (an unrestricted determinant). </a:t>
                </a:r>
              </a:p>
              <a:p>
                <a:pPr algn="just"/>
                <a:endParaRPr lang="en-US" sz="2400" dirty="0"/>
              </a:p>
            </p:txBody>
          </p:sp>
        </mc:Choice>
        <mc:Fallback xmlns="">
          <p:sp>
            <p:nvSpPr>
              <p:cNvPr id="7" name="TextBox 6">
                <a:extLst>
                  <a:ext uri="{FF2B5EF4-FFF2-40B4-BE49-F238E27FC236}">
                    <a16:creationId xmlns:a16="http://schemas.microsoft.com/office/drawing/2014/main" id="{DC228730-ECF4-A3DC-DA76-28114E6CA793}"/>
                  </a:ext>
                </a:extLst>
              </p:cNvPr>
              <p:cNvSpPr txBox="1">
                <a:spLocks noRot="1" noChangeAspect="1" noMove="1" noResize="1" noEditPoints="1" noAdjustHandles="1" noChangeArrowheads="1" noChangeShapeType="1" noTextEdit="1"/>
              </p:cNvSpPr>
              <p:nvPr/>
            </p:nvSpPr>
            <p:spPr>
              <a:xfrm>
                <a:off x="390543" y="1680241"/>
                <a:ext cx="8296256" cy="1938992"/>
              </a:xfrm>
              <a:prstGeom prst="rect">
                <a:avLst/>
              </a:prstGeom>
              <a:blipFill>
                <a:blip r:embed="rId3"/>
                <a:stretch>
                  <a:fillRect l="-1070" t="-2597" r="-122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04C94802-15DB-FA91-28C6-90B3720F7966}"/>
              </a:ext>
            </a:extLst>
          </p:cNvPr>
          <p:cNvPicPr>
            <a:picLocks noChangeAspect="1"/>
          </p:cNvPicPr>
          <p:nvPr/>
        </p:nvPicPr>
        <p:blipFill>
          <a:blip r:embed="rId4"/>
          <a:stretch>
            <a:fillRect/>
          </a:stretch>
        </p:blipFill>
        <p:spPr>
          <a:xfrm>
            <a:off x="448417" y="3220599"/>
            <a:ext cx="8238381" cy="2751736"/>
          </a:xfrm>
          <a:prstGeom prst="rect">
            <a:avLst/>
          </a:prstGeom>
        </p:spPr>
      </p:pic>
      <p:pic>
        <p:nvPicPr>
          <p:cNvPr id="5" name="Picture 4">
            <a:extLst>
              <a:ext uri="{FF2B5EF4-FFF2-40B4-BE49-F238E27FC236}">
                <a16:creationId xmlns:a16="http://schemas.microsoft.com/office/drawing/2014/main" id="{36907FF4-3A77-17A7-2D15-46172DEE84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8417" y="6154372"/>
            <a:ext cx="3263711" cy="438912"/>
          </a:xfrm>
          <a:prstGeom prst="rect">
            <a:avLst/>
          </a:prstGeom>
        </p:spPr>
      </p:pic>
      <p:pic>
        <p:nvPicPr>
          <p:cNvPr id="6" name="Picture 5">
            <a:extLst>
              <a:ext uri="{FF2B5EF4-FFF2-40B4-BE49-F238E27FC236}">
                <a16:creationId xmlns:a16="http://schemas.microsoft.com/office/drawing/2014/main" id="{522F9095-4FD8-0DCC-C840-A7ECB6C99CB4}"/>
              </a:ext>
            </a:extLst>
          </p:cNvPr>
          <p:cNvPicPr>
            <a:picLocks noChangeAspect="1"/>
          </p:cNvPicPr>
          <p:nvPr/>
        </p:nvPicPr>
        <p:blipFill>
          <a:blip r:embed="rId5"/>
          <a:stretch>
            <a:fillRect/>
          </a:stretch>
        </p:blipFill>
        <p:spPr>
          <a:xfrm>
            <a:off x="4330700" y="6154372"/>
            <a:ext cx="3210988" cy="438912"/>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8E0AD75-7347-103C-C453-A30F44E207AE}"/>
                  </a:ext>
                </a:extLst>
              </p:cNvPr>
              <p:cNvSpPr txBox="1"/>
              <p:nvPr/>
            </p:nvSpPr>
            <p:spPr>
              <a:xfrm>
                <a:off x="3845885" y="6186692"/>
                <a:ext cx="3510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oMath>
                  </m:oMathPara>
                </a14:m>
                <a:endParaRPr lang="en-US" sz="2400" dirty="0"/>
              </a:p>
            </p:txBody>
          </p:sp>
        </mc:Choice>
        <mc:Fallback xmlns="">
          <p:sp>
            <p:nvSpPr>
              <p:cNvPr id="10" name="TextBox 9">
                <a:extLst>
                  <a:ext uri="{FF2B5EF4-FFF2-40B4-BE49-F238E27FC236}">
                    <a16:creationId xmlns:a16="http://schemas.microsoft.com/office/drawing/2014/main" id="{D8E0AD75-7347-103C-C453-A30F44E207AE}"/>
                  </a:ext>
                </a:extLst>
              </p:cNvPr>
              <p:cNvSpPr txBox="1">
                <a:spLocks noRot="1" noChangeAspect="1" noMove="1" noResize="1" noEditPoints="1" noAdjustHandles="1" noChangeArrowheads="1" noChangeShapeType="1" noTextEdit="1"/>
              </p:cNvSpPr>
              <p:nvPr/>
            </p:nvSpPr>
            <p:spPr>
              <a:xfrm>
                <a:off x="3845885" y="6186692"/>
                <a:ext cx="351058" cy="369332"/>
              </a:xfrm>
              <a:prstGeom prst="rect">
                <a:avLst/>
              </a:prstGeom>
              <a:blipFill>
                <a:blip r:embed="rId6"/>
                <a:stretch>
                  <a:fillRect l="-10345" r="-10345" b="-3448"/>
                </a:stretch>
              </a:blipFill>
            </p:spPr>
            <p:txBody>
              <a:bodyPr/>
              <a:lstStyle/>
              <a:p>
                <a:r>
                  <a:rPr lang="en-US">
                    <a:noFill/>
                  </a:rPr>
                  <a:t> </a:t>
                </a:r>
              </a:p>
            </p:txBody>
          </p:sp>
        </mc:Fallback>
      </mc:AlternateContent>
    </p:spTree>
    <p:extLst>
      <p:ext uri="{BB962C8B-B14F-4D97-AF65-F5344CB8AC3E}">
        <p14:creationId xmlns:p14="http://schemas.microsoft.com/office/powerpoint/2010/main" val="12029040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a:xfrm>
            <a:off x="3140015" y="0"/>
            <a:ext cx="5851585" cy="651600"/>
          </a:xfrm>
        </p:spPr>
        <p:txBody>
          <a:bodyPr/>
          <a:lstStyle/>
          <a:p>
            <a:r>
              <a:rPr lang="en-US" dirty="0"/>
              <a:t>Unrestricted</a:t>
            </a:r>
            <a:r>
              <a:rPr lang="zh-TW" altLang="en-US" dirty="0"/>
              <a:t> </a:t>
            </a:r>
            <a:r>
              <a:rPr lang="en-US" altLang="zh-TW" dirty="0"/>
              <a:t>determinants</a:t>
            </a:r>
            <a:endParaRPr lang="en-US"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42</a:t>
            </a:fld>
            <a:endParaRPr lang="zh-TW" altLang="en-US"/>
          </a:p>
        </p:txBody>
      </p:sp>
      <p:sp>
        <p:nvSpPr>
          <p:cNvPr id="3" name="TextBox 2">
            <a:extLst>
              <a:ext uri="{FF2B5EF4-FFF2-40B4-BE49-F238E27FC236}">
                <a16:creationId xmlns:a16="http://schemas.microsoft.com/office/drawing/2014/main" id="{3BBA99F6-67D0-A694-184D-D03755EC6F0F}"/>
              </a:ext>
            </a:extLst>
          </p:cNvPr>
          <p:cNvSpPr txBox="1"/>
          <p:nvPr/>
        </p:nvSpPr>
        <p:spPr>
          <a:xfrm>
            <a:off x="390545" y="779664"/>
            <a:ext cx="8296256" cy="830997"/>
          </a:xfrm>
          <a:prstGeom prst="rect">
            <a:avLst/>
          </a:prstGeom>
          <a:noFill/>
        </p:spPr>
        <p:txBody>
          <a:bodyPr wrap="square" rtlCol="0">
            <a:spAutoFit/>
          </a:bodyPr>
          <a:lstStyle/>
          <a:p>
            <a:pPr algn="just"/>
            <a:r>
              <a:rPr lang="en-US" sz="2400" dirty="0"/>
              <a:t>Unrestricted determinants are formed from spatial orbitals that are not necessarily orthogonal  </a:t>
            </a:r>
          </a:p>
        </p:txBody>
      </p:sp>
      <p:pic>
        <p:nvPicPr>
          <p:cNvPr id="4" name="Picture 3">
            <a:extLst>
              <a:ext uri="{FF2B5EF4-FFF2-40B4-BE49-F238E27FC236}">
                <a16:creationId xmlns:a16="http://schemas.microsoft.com/office/drawing/2014/main" id="{A4EEAF09-48F8-FB32-E42E-94A0ED6B012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8418" y="1610661"/>
            <a:ext cx="2029968" cy="43891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C228730-ECF4-A3DC-DA76-28114E6CA793}"/>
                  </a:ext>
                </a:extLst>
              </p:cNvPr>
              <p:cNvSpPr txBox="1"/>
              <p:nvPr/>
            </p:nvSpPr>
            <p:spPr>
              <a:xfrm>
                <a:off x="390543" y="2049573"/>
                <a:ext cx="8296256" cy="1244443"/>
              </a:xfrm>
              <a:prstGeom prst="rect">
                <a:avLst/>
              </a:prstGeom>
              <a:noFill/>
            </p:spPr>
            <p:txBody>
              <a:bodyPr wrap="square" rtlCol="0">
                <a:spAutoFit/>
              </a:bodyPr>
              <a:lstStyle/>
              <a:p>
                <a:pPr algn="just"/>
                <a:r>
                  <a:rPr lang="en-US" sz="2400" dirty="0"/>
                  <a:t>As a result, unrestricted wave functions are not eigenfunctions of </a:t>
                </a:r>
                <a14:m>
                  <m:oMath xmlns:m="http://schemas.openxmlformats.org/officeDocument/2006/math">
                    <m:sSup>
                      <m:sSupPr>
                        <m:ctrlPr>
                          <a:rPr lang="en-US" sz="2400" b="0" i="1" smtClean="0">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𝑆</m:t>
                            </m:r>
                          </m:e>
                        </m:acc>
                      </m:e>
                      <m:sup>
                        <m:r>
                          <a:rPr lang="en-US" sz="2400" b="0" i="1" smtClean="0">
                            <a:latin typeface="Cambria Math" panose="02040503050406030204" pitchFamily="18" charset="0"/>
                          </a:rPr>
                          <m:t>2</m:t>
                        </m:r>
                      </m:sup>
                    </m:sSup>
                  </m:oMath>
                </a14:m>
                <a:r>
                  <a:rPr lang="en-US" sz="2400" dirty="0"/>
                  <a:t>; the </a:t>
                </a:r>
                <a14:m>
                  <m:oMath xmlns:m="http://schemas.openxmlformats.org/officeDocument/2006/math">
                    <m:d>
                      <m:dPr>
                        <m:begChr m:val="⟨"/>
                        <m:endChr m:val="⟩"/>
                        <m:ctrlPr>
                          <a:rPr lang="en-US" sz="2400" i="1" smtClean="0">
                            <a:latin typeface="Cambria Math" panose="02040503050406030204" pitchFamily="18" charset="0"/>
                          </a:rPr>
                        </m:ctrlPr>
                      </m:dPr>
                      <m:e>
                        <m:sSup>
                          <m:sSupPr>
                            <m:ctrlPr>
                              <a:rPr lang="en-US" sz="2400" b="0" i="1" smtClean="0">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𝑆</m:t>
                                </m:r>
                              </m:e>
                            </m:acc>
                          </m:e>
                          <m:sup>
                            <m:r>
                              <a:rPr lang="en-US" sz="2400" b="0" i="1" smtClean="0">
                                <a:latin typeface="Cambria Math" panose="02040503050406030204" pitchFamily="18" charset="0"/>
                              </a:rPr>
                              <m:t>2</m:t>
                            </m:r>
                          </m:sup>
                        </m:sSup>
                      </m:e>
                    </m:d>
                  </m:oMath>
                </a14:m>
                <a:r>
                  <a:rPr lang="en-US" sz="2400" dirty="0"/>
                  <a:t> is always larger than the theoretical values.</a:t>
                </a:r>
              </a:p>
            </p:txBody>
          </p:sp>
        </mc:Choice>
        <mc:Fallback xmlns="">
          <p:sp>
            <p:nvSpPr>
              <p:cNvPr id="7" name="TextBox 6">
                <a:extLst>
                  <a:ext uri="{FF2B5EF4-FFF2-40B4-BE49-F238E27FC236}">
                    <a16:creationId xmlns:a16="http://schemas.microsoft.com/office/drawing/2014/main" id="{DC228730-ECF4-A3DC-DA76-28114E6CA793}"/>
                  </a:ext>
                </a:extLst>
              </p:cNvPr>
              <p:cNvSpPr txBox="1">
                <a:spLocks noRot="1" noChangeAspect="1" noMove="1" noResize="1" noEditPoints="1" noAdjustHandles="1" noChangeArrowheads="1" noChangeShapeType="1" noTextEdit="1"/>
              </p:cNvSpPr>
              <p:nvPr/>
            </p:nvSpPr>
            <p:spPr>
              <a:xfrm>
                <a:off x="390543" y="2049573"/>
                <a:ext cx="8296256" cy="1244443"/>
              </a:xfrm>
              <a:prstGeom prst="rect">
                <a:avLst/>
              </a:prstGeom>
              <a:blipFill>
                <a:blip r:embed="rId3"/>
                <a:stretch>
                  <a:fillRect l="-1070" t="-4040" r="-1223" b="-909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7B3AD820-E4EE-740B-5A60-ABD02D3E5F9D}"/>
              </a:ext>
            </a:extLst>
          </p:cNvPr>
          <p:cNvPicPr>
            <a:picLocks noChangeAspect="1"/>
          </p:cNvPicPr>
          <p:nvPr/>
        </p:nvPicPr>
        <p:blipFill>
          <a:blip r:embed="rId4"/>
          <a:stretch>
            <a:fillRect/>
          </a:stretch>
        </p:blipFill>
        <p:spPr>
          <a:xfrm>
            <a:off x="448418" y="3294016"/>
            <a:ext cx="5219792" cy="841248"/>
          </a:xfrm>
          <a:prstGeom prst="rect">
            <a:avLst/>
          </a:prstGeom>
        </p:spPr>
      </p:pic>
      <p:pic>
        <p:nvPicPr>
          <p:cNvPr id="10" name="Picture 9">
            <a:extLst>
              <a:ext uri="{FF2B5EF4-FFF2-40B4-BE49-F238E27FC236}">
                <a16:creationId xmlns:a16="http://schemas.microsoft.com/office/drawing/2014/main" id="{CD2983AB-3293-65B7-4B9A-634E49493BD0}"/>
              </a:ext>
            </a:extLst>
          </p:cNvPr>
          <p:cNvPicPr>
            <a:picLocks noChangeAspect="1"/>
          </p:cNvPicPr>
          <p:nvPr/>
        </p:nvPicPr>
        <p:blipFill>
          <a:blip r:embed="rId5"/>
          <a:stretch>
            <a:fillRect/>
          </a:stretch>
        </p:blipFill>
        <p:spPr>
          <a:xfrm>
            <a:off x="448417" y="4135264"/>
            <a:ext cx="4907353" cy="904762"/>
          </a:xfrm>
          <a:prstGeom prst="rect">
            <a:avLst/>
          </a:prstGeom>
        </p:spPr>
      </p:pic>
      <p:sp>
        <p:nvSpPr>
          <p:cNvPr id="11" name="TextBox 10">
            <a:extLst>
              <a:ext uri="{FF2B5EF4-FFF2-40B4-BE49-F238E27FC236}">
                <a16:creationId xmlns:a16="http://schemas.microsoft.com/office/drawing/2014/main" id="{948BFD1C-1B49-8153-3903-1BAC83FC11D4}"/>
              </a:ext>
            </a:extLst>
          </p:cNvPr>
          <p:cNvSpPr txBox="1"/>
          <p:nvPr/>
        </p:nvSpPr>
        <p:spPr>
          <a:xfrm>
            <a:off x="390543" y="5040026"/>
            <a:ext cx="8296256" cy="1200329"/>
          </a:xfrm>
          <a:prstGeom prst="rect">
            <a:avLst/>
          </a:prstGeom>
          <a:noFill/>
        </p:spPr>
        <p:txBody>
          <a:bodyPr wrap="square" rtlCol="0">
            <a:spAutoFit/>
          </a:bodyPr>
          <a:lstStyle/>
          <a:p>
            <a:pPr algn="just"/>
            <a:r>
              <a:rPr lang="en-US" sz="2400" dirty="0"/>
              <a:t>This is because unrestricted determinants can be expanded as a superposition of the corresponding spin-pure state and the higher spin-pure states. For example, </a:t>
            </a:r>
          </a:p>
        </p:txBody>
      </p:sp>
      <p:pic>
        <p:nvPicPr>
          <p:cNvPr id="12" name="Picture 11">
            <a:extLst>
              <a:ext uri="{FF2B5EF4-FFF2-40B4-BE49-F238E27FC236}">
                <a16:creationId xmlns:a16="http://schemas.microsoft.com/office/drawing/2014/main" id="{1B1233AD-12DD-3020-2202-64D10A3F1D80}"/>
              </a:ext>
            </a:extLst>
          </p:cNvPr>
          <p:cNvPicPr>
            <a:picLocks noChangeAspect="1"/>
          </p:cNvPicPr>
          <p:nvPr/>
        </p:nvPicPr>
        <p:blipFill rotWithShape="1">
          <a:blip r:embed="rId6"/>
          <a:srcRect t="38215" r="-48" b="37056"/>
          <a:stretch/>
        </p:blipFill>
        <p:spPr>
          <a:xfrm>
            <a:off x="448417" y="6240355"/>
            <a:ext cx="5399691" cy="438912"/>
          </a:xfrm>
          <a:prstGeom prst="rect">
            <a:avLst/>
          </a:prstGeom>
        </p:spPr>
      </p:pic>
    </p:spTree>
    <p:extLst>
      <p:ext uri="{BB962C8B-B14F-4D97-AF65-F5344CB8AC3E}">
        <p14:creationId xmlns:p14="http://schemas.microsoft.com/office/powerpoint/2010/main" val="38681162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A8F72-FC24-942B-D4D8-8F061FC37E26}"/>
              </a:ext>
            </a:extLst>
          </p:cNvPr>
          <p:cNvSpPr>
            <a:spLocks noGrp="1"/>
          </p:cNvSpPr>
          <p:nvPr>
            <p:ph type="title"/>
          </p:nvPr>
        </p:nvSpPr>
        <p:spPr/>
        <p:txBody>
          <a:bodyPr/>
          <a:lstStyle/>
          <a:p>
            <a:r>
              <a:rPr lang="en-US" dirty="0"/>
              <a:t>Interactive</a:t>
            </a:r>
          </a:p>
        </p:txBody>
      </p:sp>
      <p:sp>
        <p:nvSpPr>
          <p:cNvPr id="4" name="Slide Number Placeholder 3">
            <a:extLst>
              <a:ext uri="{FF2B5EF4-FFF2-40B4-BE49-F238E27FC236}">
                <a16:creationId xmlns:a16="http://schemas.microsoft.com/office/drawing/2014/main" id="{24C0AEC9-1722-0B13-9823-47442605A5C1}"/>
              </a:ext>
            </a:extLst>
          </p:cNvPr>
          <p:cNvSpPr>
            <a:spLocks noGrp="1"/>
          </p:cNvSpPr>
          <p:nvPr>
            <p:ph type="sldNum" sz="quarter" idx="12"/>
          </p:nvPr>
        </p:nvSpPr>
        <p:spPr/>
        <p:txBody>
          <a:bodyPr/>
          <a:lstStyle/>
          <a:p>
            <a:fld id="{E1EB6482-E8AD-494A-B82D-562298BE05A7}" type="slidenum">
              <a:rPr lang="zh-TW" altLang="en-US" smtClean="0"/>
              <a:pPr/>
              <a:t>43</a:t>
            </a:fld>
            <a:endParaRPr lang="zh-TW" altLang="en-US"/>
          </a:p>
        </p:txBody>
      </p:sp>
      <p:pic>
        <p:nvPicPr>
          <p:cNvPr id="1026" name="Picture 2">
            <a:extLst>
              <a:ext uri="{FF2B5EF4-FFF2-40B4-BE49-F238E27FC236}">
                <a16:creationId xmlns:a16="http://schemas.microsoft.com/office/drawing/2014/main" id="{A49F4ED8-5840-4B7E-A6EB-D59390610B3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56414" y="992187"/>
            <a:ext cx="5431172" cy="5408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71177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a:xfrm>
            <a:off x="457200" y="879893"/>
            <a:ext cx="8351822" cy="5408763"/>
          </a:xfrm>
        </p:spPr>
        <p:txBody>
          <a:bodyPr/>
          <a:lstStyle/>
          <a:p>
            <a:pPr marL="457200" indent="-457200">
              <a:buFont typeface="+mj-lt"/>
              <a:buAutoNum type="arabicPeriod"/>
            </a:pPr>
            <a:r>
              <a:rPr lang="en-US" dirty="0"/>
              <a:t>Navigate through </a:t>
            </a:r>
            <a:r>
              <a:rPr lang="en-US" dirty="0" err="1"/>
              <a:t>CompChem</a:t>
            </a:r>
            <a:r>
              <a:rPr lang="en-US" dirty="0"/>
              <a:t>/Practice/Week1/Exercise3</a:t>
            </a:r>
          </a:p>
          <a:p>
            <a:pPr marL="457200" indent="-457200">
              <a:buFont typeface="+mj-lt"/>
              <a:buAutoNum type="arabicPeriod"/>
            </a:pPr>
            <a:r>
              <a:rPr lang="en-US" dirty="0"/>
              <a:t>Open </a:t>
            </a:r>
            <a:r>
              <a:rPr lang="en-US" dirty="0" err="1"/>
              <a:t>spin_adapted_configurations.ipynb</a:t>
            </a:r>
            <a:endParaRPr lang="en-US" dirty="0"/>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44</a:t>
            </a:fld>
            <a:endParaRPr lang="zh-TW" altLang="en-US"/>
          </a:p>
        </p:txBody>
      </p:sp>
      <p:pic>
        <p:nvPicPr>
          <p:cNvPr id="5" name="圖片 4">
            <a:extLst>
              <a:ext uri="{FF2B5EF4-FFF2-40B4-BE49-F238E27FC236}">
                <a16:creationId xmlns:a16="http://schemas.microsoft.com/office/drawing/2014/main" id="{CF039A11-F080-4784-B4B4-24B384640503}"/>
              </a:ext>
            </a:extLst>
          </p:cNvPr>
          <p:cNvPicPr>
            <a:picLocks noChangeAspect="1"/>
          </p:cNvPicPr>
          <p:nvPr/>
        </p:nvPicPr>
        <p:blipFill>
          <a:blip r:embed="rId2"/>
          <a:stretch>
            <a:fillRect/>
          </a:stretch>
        </p:blipFill>
        <p:spPr>
          <a:xfrm>
            <a:off x="457200" y="2041461"/>
            <a:ext cx="8229600" cy="2395359"/>
          </a:xfrm>
          <a:prstGeom prst="rect">
            <a:avLst/>
          </a:prstGeom>
        </p:spPr>
      </p:pic>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FF3AFA4A-A8FE-4F59-A417-0A35FA8A2D87}"/>
                  </a:ext>
                </a:extLst>
              </p:cNvPr>
              <p:cNvSpPr txBox="1"/>
              <p:nvPr/>
            </p:nvSpPr>
            <p:spPr>
              <a:xfrm>
                <a:off x="1391481" y="4762123"/>
                <a:ext cx="6361037" cy="1380121"/>
              </a:xfrm>
              <a:prstGeom prst="rect">
                <a:avLst/>
              </a:prstGeom>
              <a:noFill/>
            </p:spPr>
            <p:txBody>
              <a:bodyPr wrap="none" rtlCol="0">
                <a:spAutoFit/>
              </a:bodyPr>
              <a:lstStyle/>
              <a:p>
                <a:r>
                  <a:rPr lang="en-US" sz="2400" dirty="0"/>
                  <a:t>UHF: allow </a:t>
                </a:r>
                <a14:m>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𝜓</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𝛼</m:t>
                        </m:r>
                      </m:sup>
                    </m:sSubSup>
                    <m:r>
                      <a:rPr lang="en-US" sz="2400" i="1">
                        <a:latin typeface="Cambria Math" panose="02040503050406030204" pitchFamily="18" charset="0"/>
                        <a:ea typeface="Cambria Math" panose="02040503050406030204" pitchFamily="18" charset="0"/>
                      </a:rPr>
                      <m:t>≠</m:t>
                    </m:r>
                    <m:sSubSup>
                      <m:sSubSupPr>
                        <m:ctrlPr>
                          <a:rPr lang="en-US" sz="2400" b="0" i="1" smtClean="0">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𝜓</m:t>
                        </m:r>
                      </m:e>
                      <m:sub>
                        <m:r>
                          <a:rPr lang="en-US" sz="2400" b="0" i="1" smtClean="0">
                            <a:latin typeface="Cambria Math" panose="02040503050406030204" pitchFamily="18" charset="0"/>
                            <a:ea typeface="Cambria Math" panose="02040503050406030204" pitchFamily="18" charset="0"/>
                          </a:rPr>
                          <m:t>1</m:t>
                        </m:r>
                      </m:sub>
                      <m:sup>
                        <m:r>
                          <a:rPr lang="en-US" sz="2400" b="0" i="1" smtClean="0">
                            <a:latin typeface="Cambria Math" panose="02040503050406030204" pitchFamily="18" charset="0"/>
                            <a:ea typeface="Cambria Math" panose="02040503050406030204" pitchFamily="18" charset="0"/>
                          </a:rPr>
                          <m:t>𝛽</m:t>
                        </m:r>
                      </m:sup>
                    </m:sSubSup>
                  </m:oMath>
                </a14:m>
                <a:r>
                  <a:rPr lang="en-US" sz="2400" b="0" dirty="0">
                    <a:ea typeface="Cambria Math" panose="02040503050406030204" pitchFamily="18" charset="0"/>
                  </a:rPr>
                  <a:t> for open-shell systems</a:t>
                </a:r>
              </a:p>
              <a:p>
                <a:r>
                  <a:rPr lang="en-US" sz="2400" dirty="0"/>
                  <a:t>ROHF: force </a:t>
                </a:r>
                <a14:m>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𝜓</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𝛼</m:t>
                        </m:r>
                      </m:sup>
                    </m:sSubSup>
                    <m:r>
                      <a:rPr lang="en-US" sz="2400" i="1">
                        <a:latin typeface="Cambria Math" panose="02040503050406030204" pitchFamily="18" charset="0"/>
                        <a:ea typeface="Cambria Math" panose="02040503050406030204" pitchFamily="18" charset="0"/>
                      </a:rPr>
                      <m:t>=</m:t>
                    </m:r>
                    <m:sSubSup>
                      <m:sSubSupPr>
                        <m:ctrlPr>
                          <a:rPr lang="en-US" sz="2400" b="0" i="1" smtClean="0">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𝜓</m:t>
                        </m:r>
                      </m:e>
                      <m:sub>
                        <m:r>
                          <a:rPr lang="en-US" sz="2400" b="0" i="1" smtClean="0">
                            <a:latin typeface="Cambria Math" panose="02040503050406030204" pitchFamily="18" charset="0"/>
                            <a:ea typeface="Cambria Math" panose="02040503050406030204" pitchFamily="18" charset="0"/>
                          </a:rPr>
                          <m:t>1</m:t>
                        </m:r>
                      </m:sub>
                      <m:sup>
                        <m:r>
                          <a:rPr lang="en-US" sz="2400" b="0" i="1" smtClean="0">
                            <a:latin typeface="Cambria Math" panose="02040503050406030204" pitchFamily="18" charset="0"/>
                            <a:ea typeface="Cambria Math" panose="02040503050406030204" pitchFamily="18" charset="0"/>
                          </a:rPr>
                          <m:t>𝛽</m:t>
                        </m:r>
                      </m:sup>
                    </m:sSubSup>
                  </m:oMath>
                </a14:m>
                <a:r>
                  <a:rPr lang="en-US" sz="2400" dirty="0"/>
                  <a:t> </a:t>
                </a:r>
                <a:r>
                  <a:rPr lang="en-US" sz="2400" dirty="0">
                    <a:ea typeface="Cambria Math" panose="02040503050406030204" pitchFamily="18" charset="0"/>
                  </a:rPr>
                  <a:t>for open-shell systems</a:t>
                </a:r>
              </a:p>
              <a:p>
                <a:r>
                  <a:rPr lang="en-US" sz="2400" dirty="0">
                    <a:ea typeface="Cambria Math" panose="02040503050406030204" pitchFamily="18" charset="0"/>
                  </a:rPr>
                  <a:t>RHF: only works for closed-open systems</a:t>
                </a:r>
                <a:endParaRPr lang="en-US" sz="2400" dirty="0"/>
              </a:p>
            </p:txBody>
          </p:sp>
        </mc:Choice>
        <mc:Fallback xmlns="">
          <p:sp>
            <p:nvSpPr>
              <p:cNvPr id="7" name="文字方塊 6">
                <a:extLst>
                  <a:ext uri="{FF2B5EF4-FFF2-40B4-BE49-F238E27FC236}">
                    <a16:creationId xmlns:a16="http://schemas.microsoft.com/office/drawing/2014/main" id="{FF3AFA4A-A8FE-4F59-A417-0A35FA8A2D87}"/>
                  </a:ext>
                </a:extLst>
              </p:cNvPr>
              <p:cNvSpPr txBox="1">
                <a:spLocks noRot="1" noChangeAspect="1" noMove="1" noResize="1" noEditPoints="1" noAdjustHandles="1" noChangeArrowheads="1" noChangeShapeType="1" noTextEdit="1"/>
              </p:cNvSpPr>
              <p:nvPr/>
            </p:nvSpPr>
            <p:spPr>
              <a:xfrm>
                <a:off x="1391481" y="4762123"/>
                <a:ext cx="6361037" cy="1380121"/>
              </a:xfrm>
              <a:prstGeom prst="rect">
                <a:avLst/>
              </a:prstGeom>
              <a:blipFill>
                <a:blip r:embed="rId3"/>
                <a:stretch>
                  <a:fillRect l="-1437" r="-383" b="-9251"/>
                </a:stretch>
              </a:blipFill>
            </p:spPr>
            <p:txBody>
              <a:bodyPr/>
              <a:lstStyle/>
              <a:p>
                <a:r>
                  <a:rPr lang="en-US">
                    <a:noFill/>
                  </a:rPr>
                  <a:t> </a:t>
                </a:r>
              </a:p>
            </p:txBody>
          </p:sp>
        </mc:Fallback>
      </mc:AlternateContent>
    </p:spTree>
    <p:extLst>
      <p:ext uri="{BB962C8B-B14F-4D97-AF65-F5344CB8AC3E}">
        <p14:creationId xmlns:p14="http://schemas.microsoft.com/office/powerpoint/2010/main" val="11723834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45</a:t>
            </a:fld>
            <a:endParaRPr lang="zh-TW" altLang="en-US"/>
          </a:p>
        </p:txBody>
      </p:sp>
      <p:pic>
        <p:nvPicPr>
          <p:cNvPr id="9" name="圖片 8">
            <a:extLst>
              <a:ext uri="{FF2B5EF4-FFF2-40B4-BE49-F238E27FC236}">
                <a16:creationId xmlns:a16="http://schemas.microsoft.com/office/drawing/2014/main" id="{0729F916-7AA8-4FF9-B592-B19116534DAF}"/>
              </a:ext>
            </a:extLst>
          </p:cNvPr>
          <p:cNvPicPr>
            <a:picLocks noChangeAspect="1"/>
          </p:cNvPicPr>
          <p:nvPr/>
        </p:nvPicPr>
        <p:blipFill>
          <a:blip r:embed="rId2"/>
          <a:stretch>
            <a:fillRect/>
          </a:stretch>
        </p:blipFill>
        <p:spPr>
          <a:xfrm>
            <a:off x="458945" y="889424"/>
            <a:ext cx="8226109" cy="3347598"/>
          </a:xfrm>
          <a:prstGeom prst="rect">
            <a:avLst/>
          </a:prstGeom>
        </p:spPr>
      </p:pic>
      <p:pic>
        <p:nvPicPr>
          <p:cNvPr id="10" name="Picture 5">
            <a:extLst>
              <a:ext uri="{FF2B5EF4-FFF2-40B4-BE49-F238E27FC236}">
                <a16:creationId xmlns:a16="http://schemas.microsoft.com/office/drawing/2014/main" id="{258CF31F-DC7C-4003-B7E4-3DFFDB7E432B}"/>
              </a:ext>
            </a:extLst>
          </p:cNvPr>
          <p:cNvPicPr>
            <a:picLocks noChangeAspect="1"/>
          </p:cNvPicPr>
          <p:nvPr/>
        </p:nvPicPr>
        <p:blipFill>
          <a:blip r:embed="rId3"/>
          <a:stretch>
            <a:fillRect/>
          </a:stretch>
        </p:blipFill>
        <p:spPr>
          <a:xfrm>
            <a:off x="1962104" y="4563309"/>
            <a:ext cx="5219792" cy="841248"/>
          </a:xfrm>
          <a:prstGeom prst="rect">
            <a:avLst/>
          </a:prstGeom>
        </p:spPr>
      </p:pic>
    </p:spTree>
    <p:extLst>
      <p:ext uri="{BB962C8B-B14F-4D97-AF65-F5344CB8AC3E}">
        <p14:creationId xmlns:p14="http://schemas.microsoft.com/office/powerpoint/2010/main" val="25384959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46</a:t>
            </a:fld>
            <a:endParaRPr lang="zh-TW" altLang="en-US"/>
          </a:p>
        </p:txBody>
      </p:sp>
      <p:pic>
        <p:nvPicPr>
          <p:cNvPr id="11" name="圖片 10">
            <a:extLst>
              <a:ext uri="{FF2B5EF4-FFF2-40B4-BE49-F238E27FC236}">
                <a16:creationId xmlns:a16="http://schemas.microsoft.com/office/drawing/2014/main" id="{4B29E21C-168B-4B6D-ADE3-3DA1F4CC4FD4}"/>
              </a:ext>
            </a:extLst>
          </p:cNvPr>
          <p:cNvPicPr>
            <a:picLocks noChangeAspect="1"/>
          </p:cNvPicPr>
          <p:nvPr/>
        </p:nvPicPr>
        <p:blipFill>
          <a:blip r:embed="rId2"/>
          <a:stretch>
            <a:fillRect/>
          </a:stretch>
        </p:blipFill>
        <p:spPr>
          <a:xfrm>
            <a:off x="2600325" y="1055624"/>
            <a:ext cx="3943350" cy="3895725"/>
          </a:xfrm>
          <a:prstGeom prst="rect">
            <a:avLst/>
          </a:prstGeom>
        </p:spPr>
      </p:pic>
    </p:spTree>
    <p:extLst>
      <p:ext uri="{BB962C8B-B14F-4D97-AF65-F5344CB8AC3E}">
        <p14:creationId xmlns:p14="http://schemas.microsoft.com/office/powerpoint/2010/main" val="11305848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A8F72-FC24-942B-D4D8-8F061FC37E26}"/>
              </a:ext>
            </a:extLst>
          </p:cNvPr>
          <p:cNvSpPr>
            <a:spLocks noGrp="1"/>
          </p:cNvSpPr>
          <p:nvPr>
            <p:ph type="title"/>
          </p:nvPr>
        </p:nvSpPr>
        <p:spPr/>
        <p:txBody>
          <a:bodyPr/>
          <a:lstStyle/>
          <a:p>
            <a:r>
              <a:rPr lang="en-US" dirty="0"/>
              <a:t>Interactive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27303D-FC57-A1B1-7A87-03604CAAB215}"/>
                  </a:ext>
                </a:extLst>
              </p:cNvPr>
              <p:cNvSpPr>
                <a:spLocks noGrp="1"/>
              </p:cNvSpPr>
              <p:nvPr>
                <p:ph idx="1"/>
              </p:nvPr>
            </p:nvSpPr>
            <p:spPr>
              <a:xfrm>
                <a:off x="457200" y="879893"/>
                <a:ext cx="8229600" cy="5408763"/>
              </a:xfrm>
            </p:spPr>
            <p:txBody>
              <a:bodyPr>
                <a:normAutofit/>
              </a:bodyPr>
              <a:lstStyle/>
              <a:p>
                <a:pPr marL="0" indent="0">
                  <a:buNone/>
                </a:pPr>
                <a:r>
                  <a:rPr lang="en-US" b="0" i="0" dirty="0">
                    <a:effectLst/>
                    <a:latin typeface="+mn-lt"/>
                  </a:rPr>
                  <a:t>Energy difference (</a:t>
                </a:r>
                <a14:m>
                  <m:oMath xmlns:m="http://schemas.openxmlformats.org/officeDocument/2006/math">
                    <m:acc>
                      <m:accPr>
                        <m:chr m:val="̂"/>
                        <m:ctrlPr>
                          <a:rPr lang="en-US" b="0" i="1" dirty="0" smtClean="0">
                            <a:effectLst/>
                            <a:latin typeface="Cambria Math" panose="02040503050406030204" pitchFamily="18" charset="0"/>
                          </a:rPr>
                        </m:ctrlPr>
                      </m:accPr>
                      <m:e>
                        <m:r>
                          <a:rPr lang="en-US" b="0" i="1" dirty="0" smtClean="0">
                            <a:effectLst/>
                            <a:latin typeface="Cambria Math" panose="02040503050406030204" pitchFamily="18" charset="0"/>
                          </a:rPr>
                          <m:t>𝐻</m:t>
                        </m:r>
                      </m:e>
                    </m:acc>
                  </m:oMath>
                </a14:m>
                <a:r>
                  <a:rPr lang="en-US" b="0" i="0" dirty="0">
                    <a:effectLst/>
                    <a:latin typeface="+mn-lt"/>
                  </a:rPr>
                  <a:t>)</a:t>
                </a:r>
              </a:p>
              <a:p>
                <a:r>
                  <a:rPr lang="en-US" b="0" i="0" dirty="0">
                    <a:effectLst/>
                    <a:latin typeface="+mn-lt"/>
                  </a:rPr>
                  <a:t>The UHF energy is lower than the ROHF energy by -11.06 for O2_0_3 </a:t>
                </a:r>
              </a:p>
              <a:p>
                <a:r>
                  <a:rPr lang="en-US" b="0" i="0" dirty="0">
                    <a:effectLst/>
                    <a:latin typeface="+mn-lt"/>
                  </a:rPr>
                  <a:t>The UHF energy is lower than the RHF energy by -32.71 for O2_0_1 </a:t>
                </a:r>
              </a:p>
              <a:p>
                <a:r>
                  <a:rPr lang="en-US" b="0" i="0" dirty="0">
                    <a:effectLst/>
                    <a:latin typeface="+mn-lt"/>
                  </a:rPr>
                  <a:t>The UHF energy is lower than the ROHF energy by -32.71 for O2_0_1 </a:t>
                </a:r>
              </a:p>
              <a:p>
                <a:r>
                  <a:rPr lang="en-US" b="0" i="0" dirty="0">
                    <a:effectLst/>
                    <a:latin typeface="+mn-lt"/>
                  </a:rPr>
                  <a:t>The ROHF energy is lower than the RHF energy by -0.0 for O2_0_1</a:t>
                </a:r>
                <a:endParaRPr lang="en-US" dirty="0">
                  <a:latin typeface="+mn-lt"/>
                </a:endParaRPr>
              </a:p>
            </p:txBody>
          </p:sp>
        </mc:Choice>
        <mc:Fallback xmlns="">
          <p:sp>
            <p:nvSpPr>
              <p:cNvPr id="3" name="Content Placeholder 2">
                <a:extLst>
                  <a:ext uri="{FF2B5EF4-FFF2-40B4-BE49-F238E27FC236}">
                    <a16:creationId xmlns:a16="http://schemas.microsoft.com/office/drawing/2014/main" id="{8127303D-FC57-A1B1-7A87-03604CAAB215}"/>
                  </a:ext>
                </a:extLst>
              </p:cNvPr>
              <p:cNvSpPr>
                <a:spLocks noGrp="1" noRot="1" noChangeAspect="1" noMove="1" noResize="1" noEditPoints="1" noAdjustHandles="1" noChangeArrowheads="1" noChangeShapeType="1" noTextEdit="1"/>
              </p:cNvSpPr>
              <p:nvPr>
                <p:ph idx="1"/>
              </p:nvPr>
            </p:nvSpPr>
            <p:spPr>
              <a:xfrm>
                <a:off x="457200" y="879893"/>
                <a:ext cx="8229600" cy="5408763"/>
              </a:xfrm>
              <a:blipFill>
                <a:blip r:embed="rId2"/>
                <a:stretch>
                  <a:fillRect l="-1235" t="-703" r="-123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4C0AEC9-1722-0B13-9823-47442605A5C1}"/>
              </a:ext>
            </a:extLst>
          </p:cNvPr>
          <p:cNvSpPr>
            <a:spLocks noGrp="1"/>
          </p:cNvSpPr>
          <p:nvPr>
            <p:ph type="sldNum" sz="quarter" idx="12"/>
          </p:nvPr>
        </p:nvSpPr>
        <p:spPr/>
        <p:txBody>
          <a:bodyPr/>
          <a:lstStyle/>
          <a:p>
            <a:fld id="{E1EB6482-E8AD-494A-B82D-562298BE05A7}" type="slidenum">
              <a:rPr lang="zh-TW" altLang="en-US" smtClean="0"/>
              <a:pPr/>
              <a:t>47</a:t>
            </a:fld>
            <a:endParaRPr lang="zh-TW" altLang="en-US"/>
          </a:p>
        </p:txBody>
      </p:sp>
    </p:spTree>
    <p:extLst>
      <p:ext uri="{BB962C8B-B14F-4D97-AF65-F5344CB8AC3E}">
        <p14:creationId xmlns:p14="http://schemas.microsoft.com/office/powerpoint/2010/main" val="36476653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A8F72-FC24-942B-D4D8-8F061FC37E26}"/>
              </a:ext>
            </a:extLst>
          </p:cNvPr>
          <p:cNvSpPr>
            <a:spLocks noGrp="1"/>
          </p:cNvSpPr>
          <p:nvPr>
            <p:ph type="title"/>
          </p:nvPr>
        </p:nvSpPr>
        <p:spPr/>
        <p:txBody>
          <a:bodyPr/>
          <a:lstStyle/>
          <a:p>
            <a:r>
              <a:rPr lang="en-US" dirty="0"/>
              <a:t>Interactive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27303D-FC57-A1B1-7A87-03604CAAB215}"/>
                  </a:ext>
                </a:extLst>
              </p:cNvPr>
              <p:cNvSpPr>
                <a:spLocks noGrp="1"/>
              </p:cNvSpPr>
              <p:nvPr>
                <p:ph idx="1"/>
              </p:nvPr>
            </p:nvSpPr>
            <p:spPr>
              <a:xfrm>
                <a:off x="457200" y="879893"/>
                <a:ext cx="8229600" cy="5408763"/>
              </a:xfrm>
            </p:spPr>
            <p:txBody>
              <a:bodyPr/>
              <a:lstStyle/>
              <a:p>
                <a:pPr marL="0" indent="0">
                  <a:buNone/>
                </a:pPr>
                <a:r>
                  <a:rPr lang="en-US" dirty="0">
                    <a:latin typeface="+mn-lt"/>
                  </a:rPr>
                  <a:t>Total angular momentum (</a:t>
                </a:r>
                <a14:m>
                  <m:oMath xmlns:m="http://schemas.openxmlformats.org/officeDocument/2006/math">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𝑆</m:t>
                            </m:r>
                          </m:e>
                        </m:acc>
                      </m:e>
                      <m:sup>
                        <m:r>
                          <a:rPr lang="en-US" b="0" i="1" smtClean="0">
                            <a:latin typeface="Cambria Math" panose="02040503050406030204" pitchFamily="18" charset="0"/>
                          </a:rPr>
                          <m:t>2</m:t>
                        </m:r>
                      </m:sup>
                    </m:sSup>
                  </m:oMath>
                </a14:m>
                <a:r>
                  <a:rPr lang="en-US" dirty="0">
                    <a:latin typeface="+mn-lt"/>
                  </a:rPr>
                  <a:t>)</a:t>
                </a:r>
                <a:endParaRPr lang="en-US" b="0" i="0" dirty="0">
                  <a:effectLst/>
                  <a:latin typeface="+mn-lt"/>
                </a:endParaRPr>
              </a:p>
              <a:p>
                <a:r>
                  <a:rPr lang="en-US" b="0" i="0" dirty="0">
                    <a:effectLst/>
                    <a:latin typeface="+mn-lt"/>
                  </a:rPr>
                  <a:t>The &lt;S</a:t>
                </a:r>
                <a:r>
                  <a:rPr lang="en-US" b="0" i="0" baseline="30000" dirty="0">
                    <a:effectLst/>
                    <a:latin typeface="+mn-lt"/>
                  </a:rPr>
                  <a:t>2</a:t>
                </a:r>
                <a:r>
                  <a:rPr lang="en-US" b="0" i="0" dirty="0">
                    <a:effectLst/>
                    <a:latin typeface="+mn-lt"/>
                  </a:rPr>
                  <a:t>&gt; value for UHF O2_0_3 is </a:t>
                </a:r>
                <a:r>
                  <a:rPr lang="en-US" b="0" i="0" dirty="0">
                    <a:solidFill>
                      <a:srgbClr val="FF0000"/>
                    </a:solidFill>
                    <a:effectLst/>
                    <a:latin typeface="+mn-lt"/>
                  </a:rPr>
                  <a:t>2.03</a:t>
                </a:r>
                <a:endParaRPr lang="en-US" b="0" i="0" dirty="0">
                  <a:effectLst/>
                  <a:latin typeface="+mn-lt"/>
                </a:endParaRPr>
              </a:p>
              <a:p>
                <a:r>
                  <a:rPr lang="en-US" b="0" i="0" dirty="0">
                    <a:effectLst/>
                    <a:latin typeface="+mn-lt"/>
                  </a:rPr>
                  <a:t>The &lt; S</a:t>
                </a:r>
                <a:r>
                  <a:rPr lang="en-US" b="0" i="0" baseline="30000" dirty="0">
                    <a:effectLst/>
                    <a:latin typeface="+mn-lt"/>
                  </a:rPr>
                  <a:t>2 </a:t>
                </a:r>
                <a:r>
                  <a:rPr lang="en-US" b="0" i="0" dirty="0">
                    <a:effectLst/>
                    <a:latin typeface="+mn-lt"/>
                  </a:rPr>
                  <a:t>&gt; value for ROHF O2_0_3 is 2.00 </a:t>
                </a:r>
              </a:p>
              <a:p>
                <a:r>
                  <a:rPr lang="en-US" b="0" i="0" dirty="0">
                    <a:effectLst/>
                    <a:latin typeface="+mn-lt"/>
                  </a:rPr>
                  <a:t>The &lt; S</a:t>
                </a:r>
                <a:r>
                  <a:rPr lang="en-US" b="0" i="0" baseline="30000" dirty="0">
                    <a:effectLst/>
                    <a:latin typeface="+mn-lt"/>
                  </a:rPr>
                  <a:t>2 </a:t>
                </a:r>
                <a:r>
                  <a:rPr lang="en-US" b="0" i="0" dirty="0">
                    <a:effectLst/>
                    <a:latin typeface="+mn-lt"/>
                  </a:rPr>
                  <a:t>&gt; value for UHF O2_0_1 is </a:t>
                </a:r>
                <a:r>
                  <a:rPr lang="en-US" b="0" i="0" dirty="0">
                    <a:solidFill>
                      <a:srgbClr val="FF0000"/>
                    </a:solidFill>
                    <a:effectLst/>
                    <a:latin typeface="+mn-lt"/>
                  </a:rPr>
                  <a:t>1.02 </a:t>
                </a:r>
              </a:p>
              <a:p>
                <a:r>
                  <a:rPr lang="en-US" b="0" i="0" dirty="0">
                    <a:effectLst/>
                    <a:latin typeface="+mn-lt"/>
                  </a:rPr>
                  <a:t>The &lt; S</a:t>
                </a:r>
                <a:r>
                  <a:rPr lang="en-US" b="0" i="0" baseline="30000" dirty="0">
                    <a:effectLst/>
                    <a:latin typeface="+mn-lt"/>
                  </a:rPr>
                  <a:t>2 </a:t>
                </a:r>
                <a:r>
                  <a:rPr lang="en-US" b="0" i="0" dirty="0">
                    <a:effectLst/>
                    <a:latin typeface="+mn-lt"/>
                  </a:rPr>
                  <a:t>&gt; value for ROHF O2_0_1 is 0.00 </a:t>
                </a:r>
              </a:p>
              <a:p>
                <a:r>
                  <a:rPr lang="en-US" b="0" i="0" dirty="0">
                    <a:effectLst/>
                    <a:latin typeface="+mn-lt"/>
                  </a:rPr>
                  <a:t>The &lt; S</a:t>
                </a:r>
                <a:r>
                  <a:rPr lang="en-US" b="0" i="0" baseline="30000" dirty="0">
                    <a:effectLst/>
                    <a:latin typeface="+mn-lt"/>
                  </a:rPr>
                  <a:t>2 </a:t>
                </a:r>
                <a:r>
                  <a:rPr lang="en-US" b="0" i="0" dirty="0">
                    <a:effectLst/>
                    <a:latin typeface="+mn-lt"/>
                  </a:rPr>
                  <a:t>&gt; value for RHF O2_0_1 is 0.00</a:t>
                </a:r>
                <a:endParaRPr lang="en-US" dirty="0">
                  <a:latin typeface="+mn-lt"/>
                </a:endParaRPr>
              </a:p>
            </p:txBody>
          </p:sp>
        </mc:Choice>
        <mc:Fallback xmlns="">
          <p:sp>
            <p:nvSpPr>
              <p:cNvPr id="3" name="Content Placeholder 2">
                <a:extLst>
                  <a:ext uri="{FF2B5EF4-FFF2-40B4-BE49-F238E27FC236}">
                    <a16:creationId xmlns:a16="http://schemas.microsoft.com/office/drawing/2014/main" id="{8127303D-FC57-A1B1-7A87-03604CAAB215}"/>
                  </a:ext>
                </a:extLst>
              </p:cNvPr>
              <p:cNvSpPr>
                <a:spLocks noGrp="1" noRot="1" noChangeAspect="1" noMove="1" noResize="1" noEditPoints="1" noAdjustHandles="1" noChangeArrowheads="1" noChangeShapeType="1" noTextEdit="1"/>
              </p:cNvSpPr>
              <p:nvPr>
                <p:ph idx="1"/>
              </p:nvPr>
            </p:nvSpPr>
            <p:spPr>
              <a:xfrm>
                <a:off x="457200" y="879893"/>
                <a:ext cx="8229600" cy="5408763"/>
              </a:xfrm>
              <a:blipFill>
                <a:blip r:embed="rId2"/>
                <a:stretch>
                  <a:fillRect l="-1235" t="-93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4C0AEC9-1722-0B13-9823-47442605A5C1}"/>
              </a:ext>
            </a:extLst>
          </p:cNvPr>
          <p:cNvSpPr>
            <a:spLocks noGrp="1"/>
          </p:cNvSpPr>
          <p:nvPr>
            <p:ph type="sldNum" sz="quarter" idx="12"/>
          </p:nvPr>
        </p:nvSpPr>
        <p:spPr/>
        <p:txBody>
          <a:bodyPr/>
          <a:lstStyle/>
          <a:p>
            <a:fld id="{E1EB6482-E8AD-494A-B82D-562298BE05A7}" type="slidenum">
              <a:rPr lang="zh-TW" altLang="en-US" smtClean="0"/>
              <a:pPr/>
              <a:t>48</a:t>
            </a:fld>
            <a:endParaRPr lang="zh-TW" altLang="en-US"/>
          </a:p>
        </p:txBody>
      </p:sp>
    </p:spTree>
    <p:extLst>
      <p:ext uri="{BB962C8B-B14F-4D97-AF65-F5344CB8AC3E}">
        <p14:creationId xmlns:p14="http://schemas.microsoft.com/office/powerpoint/2010/main" val="15056195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FD8B04E-9B74-4839-B056-ED3C896C83AA}"/>
              </a:ext>
            </a:extLst>
          </p:cNvPr>
          <p:cNvSpPr>
            <a:spLocks noGrp="1"/>
          </p:cNvSpPr>
          <p:nvPr>
            <p:ph type="title"/>
          </p:nvPr>
        </p:nvSpPr>
        <p:spPr/>
        <p:txBody>
          <a:bodyPr/>
          <a:lstStyle/>
          <a:p>
            <a:r>
              <a:rPr lang="en-US" dirty="0"/>
              <a:t>Interactive</a:t>
            </a:r>
          </a:p>
        </p:txBody>
      </p:sp>
      <p:sp>
        <p:nvSpPr>
          <p:cNvPr id="4" name="投影片編號版面配置區 3">
            <a:extLst>
              <a:ext uri="{FF2B5EF4-FFF2-40B4-BE49-F238E27FC236}">
                <a16:creationId xmlns:a16="http://schemas.microsoft.com/office/drawing/2014/main" id="{C7CBFE1A-3EB7-48DA-ACBA-E873521A8233}"/>
              </a:ext>
            </a:extLst>
          </p:cNvPr>
          <p:cNvSpPr>
            <a:spLocks noGrp="1"/>
          </p:cNvSpPr>
          <p:nvPr>
            <p:ph type="sldNum" sz="quarter" idx="12"/>
          </p:nvPr>
        </p:nvSpPr>
        <p:spPr/>
        <p:txBody>
          <a:bodyPr/>
          <a:lstStyle/>
          <a:p>
            <a:fld id="{E1EB6482-E8AD-494A-B82D-562298BE05A7}" type="slidenum">
              <a:rPr lang="zh-TW" altLang="en-US" smtClean="0"/>
              <a:pPr/>
              <a:t>49</a:t>
            </a:fld>
            <a:endParaRPr lang="zh-TW" altLang="en-US"/>
          </a:p>
        </p:txBody>
      </p:sp>
      <p:pic>
        <p:nvPicPr>
          <p:cNvPr id="6" name="圖片 5">
            <a:extLst>
              <a:ext uri="{FF2B5EF4-FFF2-40B4-BE49-F238E27FC236}">
                <a16:creationId xmlns:a16="http://schemas.microsoft.com/office/drawing/2014/main" id="{A5DAFB3C-8B25-4B10-A9B3-13F3005899BA}"/>
              </a:ext>
            </a:extLst>
          </p:cNvPr>
          <p:cNvPicPr>
            <a:picLocks noChangeAspect="1"/>
          </p:cNvPicPr>
          <p:nvPr/>
        </p:nvPicPr>
        <p:blipFill>
          <a:blip r:embed="rId2"/>
          <a:stretch>
            <a:fillRect/>
          </a:stretch>
        </p:blipFill>
        <p:spPr>
          <a:xfrm>
            <a:off x="1638300" y="1586103"/>
            <a:ext cx="7039356" cy="571376"/>
          </a:xfrm>
          <a:prstGeom prst="rect">
            <a:avLst/>
          </a:prstGeom>
        </p:spPr>
      </p:pic>
      <p:sp>
        <p:nvSpPr>
          <p:cNvPr id="8" name="文字方塊 7">
            <a:extLst>
              <a:ext uri="{FF2B5EF4-FFF2-40B4-BE49-F238E27FC236}">
                <a16:creationId xmlns:a16="http://schemas.microsoft.com/office/drawing/2014/main" id="{F1032BC8-73B2-47EF-90C2-BBE7206D873D}"/>
              </a:ext>
            </a:extLst>
          </p:cNvPr>
          <p:cNvSpPr txBox="1"/>
          <p:nvPr/>
        </p:nvSpPr>
        <p:spPr>
          <a:xfrm>
            <a:off x="321564" y="1685282"/>
            <a:ext cx="1316736" cy="369332"/>
          </a:xfrm>
          <a:prstGeom prst="rect">
            <a:avLst/>
          </a:prstGeom>
          <a:noFill/>
        </p:spPr>
        <p:txBody>
          <a:bodyPr wrap="square">
            <a:spAutoFit/>
          </a:bodyPr>
          <a:lstStyle/>
          <a:p>
            <a:r>
              <a:rPr lang="en-US" b="0" i="0" baseline="30000" dirty="0">
                <a:effectLst/>
                <a:latin typeface="+mn-lt"/>
              </a:rPr>
              <a:t>3</a:t>
            </a:r>
            <a:r>
              <a:rPr lang="en-US" b="0" i="0" dirty="0">
                <a:effectLst/>
                <a:latin typeface="+mn-lt"/>
              </a:rPr>
              <a:t>O</a:t>
            </a:r>
            <a:r>
              <a:rPr lang="en-US" b="0" i="0" baseline="-25000" dirty="0">
                <a:effectLst/>
                <a:latin typeface="+mn-lt"/>
              </a:rPr>
              <a:t>2</a:t>
            </a:r>
            <a:r>
              <a:rPr lang="en-US" b="0" i="0" dirty="0">
                <a:effectLst/>
                <a:latin typeface="+mn-lt"/>
              </a:rPr>
              <a:t> (UHF)</a:t>
            </a:r>
            <a:endParaRPr lang="en-US" dirty="0"/>
          </a:p>
        </p:txBody>
      </p:sp>
      <p:pic>
        <p:nvPicPr>
          <p:cNvPr id="9" name="圖片 8">
            <a:extLst>
              <a:ext uri="{FF2B5EF4-FFF2-40B4-BE49-F238E27FC236}">
                <a16:creationId xmlns:a16="http://schemas.microsoft.com/office/drawing/2014/main" id="{B521586C-A3AA-4F20-BC4E-855AD1B660AA}"/>
              </a:ext>
            </a:extLst>
          </p:cNvPr>
          <p:cNvPicPr>
            <a:picLocks noChangeAspect="1"/>
          </p:cNvPicPr>
          <p:nvPr/>
        </p:nvPicPr>
        <p:blipFill>
          <a:blip r:embed="rId3"/>
          <a:stretch>
            <a:fillRect/>
          </a:stretch>
        </p:blipFill>
        <p:spPr>
          <a:xfrm>
            <a:off x="1638300" y="2644199"/>
            <a:ext cx="7048500" cy="441658"/>
          </a:xfrm>
          <a:prstGeom prst="rect">
            <a:avLst/>
          </a:prstGeom>
        </p:spPr>
      </p:pic>
      <p:sp>
        <p:nvSpPr>
          <p:cNvPr id="10" name="文字方塊 9">
            <a:extLst>
              <a:ext uri="{FF2B5EF4-FFF2-40B4-BE49-F238E27FC236}">
                <a16:creationId xmlns:a16="http://schemas.microsoft.com/office/drawing/2014/main" id="{E5295E30-8AD8-4228-8D1A-D5E8CE778147}"/>
              </a:ext>
            </a:extLst>
          </p:cNvPr>
          <p:cNvSpPr txBox="1"/>
          <p:nvPr/>
        </p:nvSpPr>
        <p:spPr>
          <a:xfrm>
            <a:off x="258318" y="2664873"/>
            <a:ext cx="1443228" cy="369332"/>
          </a:xfrm>
          <a:prstGeom prst="rect">
            <a:avLst/>
          </a:prstGeom>
          <a:noFill/>
        </p:spPr>
        <p:txBody>
          <a:bodyPr wrap="square">
            <a:spAutoFit/>
          </a:bodyPr>
          <a:lstStyle/>
          <a:p>
            <a:r>
              <a:rPr lang="en-US" b="0" i="0" baseline="30000" dirty="0">
                <a:effectLst/>
                <a:latin typeface="+mn-lt"/>
              </a:rPr>
              <a:t>3</a:t>
            </a:r>
            <a:r>
              <a:rPr lang="en-US" b="0" i="0" dirty="0">
                <a:effectLst/>
                <a:latin typeface="+mn-lt"/>
              </a:rPr>
              <a:t>O</a:t>
            </a:r>
            <a:r>
              <a:rPr lang="en-US" b="0" i="0" baseline="-25000" dirty="0">
                <a:effectLst/>
                <a:latin typeface="+mn-lt"/>
              </a:rPr>
              <a:t>2</a:t>
            </a:r>
            <a:r>
              <a:rPr lang="en-US" b="0" i="0" dirty="0">
                <a:effectLst/>
                <a:latin typeface="+mn-lt"/>
              </a:rPr>
              <a:t> (ROHF)</a:t>
            </a:r>
            <a:endParaRPr lang="en-US" dirty="0"/>
          </a:p>
        </p:txBody>
      </p:sp>
      <p:pic>
        <p:nvPicPr>
          <p:cNvPr id="11" name="圖片 10">
            <a:extLst>
              <a:ext uri="{FF2B5EF4-FFF2-40B4-BE49-F238E27FC236}">
                <a16:creationId xmlns:a16="http://schemas.microsoft.com/office/drawing/2014/main" id="{9F19E5D8-08EF-426D-A6CA-D0B0C9C1814E}"/>
              </a:ext>
            </a:extLst>
          </p:cNvPr>
          <p:cNvPicPr>
            <a:picLocks noChangeAspect="1"/>
          </p:cNvPicPr>
          <p:nvPr/>
        </p:nvPicPr>
        <p:blipFill>
          <a:blip r:embed="rId4"/>
          <a:stretch>
            <a:fillRect/>
          </a:stretch>
        </p:blipFill>
        <p:spPr>
          <a:xfrm>
            <a:off x="1638301" y="3572577"/>
            <a:ext cx="7048500" cy="396084"/>
          </a:xfrm>
          <a:prstGeom prst="rect">
            <a:avLst/>
          </a:prstGeom>
        </p:spPr>
      </p:pic>
      <p:sp>
        <p:nvSpPr>
          <p:cNvPr id="12" name="文字方塊 11">
            <a:extLst>
              <a:ext uri="{FF2B5EF4-FFF2-40B4-BE49-F238E27FC236}">
                <a16:creationId xmlns:a16="http://schemas.microsoft.com/office/drawing/2014/main" id="{4765839C-4272-4C0C-9FF3-3C3F765CE979}"/>
              </a:ext>
            </a:extLst>
          </p:cNvPr>
          <p:cNvSpPr txBox="1"/>
          <p:nvPr/>
        </p:nvSpPr>
        <p:spPr>
          <a:xfrm>
            <a:off x="258318" y="3560127"/>
            <a:ext cx="1443228" cy="369332"/>
          </a:xfrm>
          <a:prstGeom prst="rect">
            <a:avLst/>
          </a:prstGeom>
          <a:noFill/>
        </p:spPr>
        <p:txBody>
          <a:bodyPr wrap="square">
            <a:spAutoFit/>
          </a:bodyPr>
          <a:lstStyle/>
          <a:p>
            <a:r>
              <a:rPr lang="en-US" b="0" i="0" baseline="30000" dirty="0">
                <a:effectLst/>
                <a:latin typeface="+mn-lt"/>
              </a:rPr>
              <a:t>1</a:t>
            </a:r>
            <a:r>
              <a:rPr lang="en-US" b="0" i="0" dirty="0">
                <a:effectLst/>
                <a:latin typeface="+mn-lt"/>
              </a:rPr>
              <a:t>O</a:t>
            </a:r>
            <a:r>
              <a:rPr lang="en-US" b="0" i="0" baseline="-25000" dirty="0">
                <a:effectLst/>
                <a:latin typeface="+mn-lt"/>
              </a:rPr>
              <a:t>2</a:t>
            </a:r>
            <a:r>
              <a:rPr lang="en-US" b="0" i="0" dirty="0">
                <a:effectLst/>
                <a:latin typeface="+mn-lt"/>
              </a:rPr>
              <a:t> (ROHF)</a:t>
            </a:r>
            <a:endParaRPr lang="en-US" dirty="0"/>
          </a:p>
        </p:txBody>
      </p:sp>
      <p:pic>
        <p:nvPicPr>
          <p:cNvPr id="13" name="圖片 12">
            <a:extLst>
              <a:ext uri="{FF2B5EF4-FFF2-40B4-BE49-F238E27FC236}">
                <a16:creationId xmlns:a16="http://schemas.microsoft.com/office/drawing/2014/main" id="{E8894612-7DD6-4182-934F-63296CE84608}"/>
              </a:ext>
            </a:extLst>
          </p:cNvPr>
          <p:cNvPicPr>
            <a:picLocks noChangeAspect="1"/>
          </p:cNvPicPr>
          <p:nvPr/>
        </p:nvPicPr>
        <p:blipFill>
          <a:blip r:embed="rId5"/>
          <a:stretch>
            <a:fillRect/>
          </a:stretch>
        </p:blipFill>
        <p:spPr>
          <a:xfrm>
            <a:off x="1638300" y="4455381"/>
            <a:ext cx="3762375" cy="428625"/>
          </a:xfrm>
          <a:prstGeom prst="rect">
            <a:avLst/>
          </a:prstGeom>
        </p:spPr>
      </p:pic>
      <p:sp>
        <p:nvSpPr>
          <p:cNvPr id="14" name="文字方塊 13">
            <a:extLst>
              <a:ext uri="{FF2B5EF4-FFF2-40B4-BE49-F238E27FC236}">
                <a16:creationId xmlns:a16="http://schemas.microsoft.com/office/drawing/2014/main" id="{7DEC14AC-F614-4AEB-B909-51E7FF740A09}"/>
              </a:ext>
            </a:extLst>
          </p:cNvPr>
          <p:cNvSpPr txBox="1"/>
          <p:nvPr/>
        </p:nvSpPr>
        <p:spPr>
          <a:xfrm>
            <a:off x="258318" y="4485027"/>
            <a:ext cx="1443228" cy="369332"/>
          </a:xfrm>
          <a:prstGeom prst="rect">
            <a:avLst/>
          </a:prstGeom>
          <a:noFill/>
        </p:spPr>
        <p:txBody>
          <a:bodyPr wrap="square">
            <a:spAutoFit/>
          </a:bodyPr>
          <a:lstStyle/>
          <a:p>
            <a:r>
              <a:rPr lang="en-US" b="0" i="0" baseline="30000" dirty="0">
                <a:effectLst/>
                <a:latin typeface="+mn-lt"/>
              </a:rPr>
              <a:t>1</a:t>
            </a:r>
            <a:r>
              <a:rPr lang="en-US" b="0" i="0" dirty="0">
                <a:effectLst/>
                <a:latin typeface="+mn-lt"/>
              </a:rPr>
              <a:t>O</a:t>
            </a:r>
            <a:r>
              <a:rPr lang="en-US" b="0" i="0" baseline="-25000" dirty="0">
                <a:effectLst/>
                <a:latin typeface="+mn-lt"/>
              </a:rPr>
              <a:t>2</a:t>
            </a:r>
            <a:r>
              <a:rPr lang="en-US" b="0" i="0" dirty="0">
                <a:effectLst/>
                <a:latin typeface="+mn-lt"/>
              </a:rPr>
              <a:t> (RHF)</a:t>
            </a:r>
            <a:endParaRPr lang="en-US" dirty="0"/>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54753337-727C-4B46-BC9F-1A69D3C4FCB6}"/>
                  </a:ext>
                </a:extLst>
              </p:cNvPr>
              <p:cNvSpPr>
                <a:spLocks noGrp="1"/>
              </p:cNvSpPr>
              <p:nvPr>
                <p:ph idx="1"/>
              </p:nvPr>
            </p:nvSpPr>
            <p:spPr>
              <a:xfrm>
                <a:off x="457200" y="879893"/>
                <a:ext cx="8229600" cy="5408763"/>
              </a:xfrm>
            </p:spPr>
            <p:txBody>
              <a:bodyPr/>
              <a:lstStyle/>
              <a:p>
                <a:pPr marL="0" indent="0">
                  <a:buNone/>
                </a:pPr>
                <a:r>
                  <a:rPr lang="en-US" dirty="0">
                    <a:latin typeface="+mn-lt"/>
                  </a:rPr>
                  <a:t>Orbital energy (</a:t>
                </a:r>
                <a14:m>
                  <m:oMath xmlns:m="http://schemas.openxmlformats.org/officeDocument/2006/math">
                    <m:r>
                      <a:rPr lang="en-US" b="0" i="1" smtClean="0">
                        <a:latin typeface="Cambria Math" panose="02040503050406030204" pitchFamily="18" charset="0"/>
                      </a:rPr>
                      <m:t>𝜖</m:t>
                    </m:r>
                  </m:oMath>
                </a14:m>
                <a:r>
                  <a:rPr lang="en-US" dirty="0">
                    <a:latin typeface="+mn-lt"/>
                  </a:rPr>
                  <a:t>)</a:t>
                </a:r>
                <a:endParaRPr lang="en-US" b="0" i="0" dirty="0">
                  <a:effectLst/>
                  <a:latin typeface="+mn-lt"/>
                </a:endParaRPr>
              </a:p>
            </p:txBody>
          </p:sp>
        </mc:Choice>
        <mc:Fallback xmlns="">
          <p:sp>
            <p:nvSpPr>
              <p:cNvPr id="15" name="Content Placeholder 2">
                <a:extLst>
                  <a:ext uri="{FF2B5EF4-FFF2-40B4-BE49-F238E27FC236}">
                    <a16:creationId xmlns:a16="http://schemas.microsoft.com/office/drawing/2014/main" id="{54753337-727C-4B46-BC9F-1A69D3C4FCB6}"/>
                  </a:ext>
                </a:extLst>
              </p:cNvPr>
              <p:cNvSpPr>
                <a:spLocks noGrp="1" noRot="1" noChangeAspect="1" noMove="1" noResize="1" noEditPoints="1" noAdjustHandles="1" noChangeArrowheads="1" noChangeShapeType="1" noTextEdit="1"/>
              </p:cNvSpPr>
              <p:nvPr>
                <p:ph idx="1"/>
              </p:nvPr>
            </p:nvSpPr>
            <p:spPr>
              <a:xfrm>
                <a:off x="457200" y="879893"/>
                <a:ext cx="8229600" cy="5408763"/>
              </a:xfrm>
              <a:blipFill>
                <a:blip r:embed="rId6"/>
                <a:stretch>
                  <a:fillRect l="-1111" t="-788"/>
                </a:stretch>
              </a:blipFill>
            </p:spPr>
            <p:txBody>
              <a:bodyPr/>
              <a:lstStyle/>
              <a:p>
                <a:r>
                  <a:rPr lang="en-US">
                    <a:noFill/>
                  </a:rPr>
                  <a:t> </a:t>
                </a:r>
              </a:p>
            </p:txBody>
          </p:sp>
        </mc:Fallback>
      </mc:AlternateContent>
    </p:spTree>
    <p:extLst>
      <p:ext uri="{BB962C8B-B14F-4D97-AF65-F5344CB8AC3E}">
        <p14:creationId xmlns:p14="http://schemas.microsoft.com/office/powerpoint/2010/main" val="3923048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Atomic units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5</a:t>
            </a:fld>
            <a:endParaRPr lang="zh-TW" altLang="en-US"/>
          </a:p>
        </p:txBody>
      </p:sp>
      <p:pic>
        <p:nvPicPr>
          <p:cNvPr id="17" name="Picture 16">
            <a:extLst>
              <a:ext uri="{FF2B5EF4-FFF2-40B4-BE49-F238E27FC236}">
                <a16:creationId xmlns:a16="http://schemas.microsoft.com/office/drawing/2014/main" id="{92D7BC89-91A6-7DF3-E13C-48F12D3F668D}"/>
              </a:ext>
            </a:extLst>
          </p:cNvPr>
          <p:cNvPicPr>
            <a:picLocks noChangeAspect="1"/>
          </p:cNvPicPr>
          <p:nvPr/>
        </p:nvPicPr>
        <p:blipFill>
          <a:blip r:embed="rId2"/>
          <a:stretch>
            <a:fillRect/>
          </a:stretch>
        </p:blipFill>
        <p:spPr>
          <a:xfrm>
            <a:off x="3796000" y="1254778"/>
            <a:ext cx="2103120" cy="841248"/>
          </a:xfrm>
          <a:prstGeom prst="rect">
            <a:avLst/>
          </a:prstGeom>
        </p:spPr>
      </p:pic>
      <p:sp>
        <p:nvSpPr>
          <p:cNvPr id="23" name="TextBox 22">
            <a:extLst>
              <a:ext uri="{FF2B5EF4-FFF2-40B4-BE49-F238E27FC236}">
                <a16:creationId xmlns:a16="http://schemas.microsoft.com/office/drawing/2014/main" id="{E99529D3-85B3-BA94-C8CA-442552433B79}"/>
              </a:ext>
            </a:extLst>
          </p:cNvPr>
          <p:cNvSpPr txBox="1"/>
          <p:nvPr/>
        </p:nvSpPr>
        <p:spPr>
          <a:xfrm>
            <a:off x="390543" y="793114"/>
            <a:ext cx="3960571" cy="461665"/>
          </a:xfrm>
          <a:prstGeom prst="rect">
            <a:avLst/>
          </a:prstGeom>
          <a:noFill/>
        </p:spPr>
        <p:txBody>
          <a:bodyPr wrap="none" rtlCol="0">
            <a:spAutoFit/>
          </a:bodyPr>
          <a:lstStyle/>
          <a:p>
            <a:r>
              <a:rPr lang="en-US" sz="2400" dirty="0"/>
              <a:t>Set the coefficients to equal</a:t>
            </a:r>
          </a:p>
        </p:txBody>
      </p:sp>
      <p:pic>
        <p:nvPicPr>
          <p:cNvPr id="25" name="Picture 24">
            <a:extLst>
              <a:ext uri="{FF2B5EF4-FFF2-40B4-BE49-F238E27FC236}">
                <a16:creationId xmlns:a16="http://schemas.microsoft.com/office/drawing/2014/main" id="{A555314D-B37C-D592-470F-612172FC3E12}"/>
              </a:ext>
            </a:extLst>
          </p:cNvPr>
          <p:cNvPicPr>
            <a:picLocks noChangeAspect="1"/>
          </p:cNvPicPr>
          <p:nvPr/>
        </p:nvPicPr>
        <p:blipFill>
          <a:blip r:embed="rId3"/>
          <a:stretch>
            <a:fillRect/>
          </a:stretch>
        </p:blipFill>
        <p:spPr>
          <a:xfrm>
            <a:off x="490568" y="1254778"/>
            <a:ext cx="2649448" cy="841248"/>
          </a:xfrm>
          <a:prstGeom prst="rect">
            <a:avLst/>
          </a:prstGeom>
        </p:spPr>
      </p:pic>
      <p:pic>
        <p:nvPicPr>
          <p:cNvPr id="3" name="Picture 2">
            <a:extLst>
              <a:ext uri="{FF2B5EF4-FFF2-40B4-BE49-F238E27FC236}">
                <a16:creationId xmlns:a16="http://schemas.microsoft.com/office/drawing/2014/main" id="{3EB449A8-2A86-348F-486A-5C0EA5E12626}"/>
              </a:ext>
            </a:extLst>
          </p:cNvPr>
          <p:cNvPicPr>
            <a:picLocks noChangeAspect="1"/>
          </p:cNvPicPr>
          <p:nvPr/>
        </p:nvPicPr>
        <p:blipFill>
          <a:blip r:embed="rId4"/>
          <a:stretch>
            <a:fillRect/>
          </a:stretch>
        </p:blipFill>
        <p:spPr>
          <a:xfrm>
            <a:off x="490568" y="2601233"/>
            <a:ext cx="3279150" cy="841248"/>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A6245A0-4782-1112-0718-E8ED67065D06}"/>
                  </a:ext>
                </a:extLst>
              </p:cNvPr>
              <p:cNvSpPr txBox="1"/>
              <p:nvPr/>
            </p:nvSpPr>
            <p:spPr>
              <a:xfrm>
                <a:off x="3292479" y="1490736"/>
                <a:ext cx="3510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6" name="TextBox 5">
                <a:extLst>
                  <a:ext uri="{FF2B5EF4-FFF2-40B4-BE49-F238E27FC236}">
                    <a16:creationId xmlns:a16="http://schemas.microsoft.com/office/drawing/2014/main" id="{7A6245A0-4782-1112-0718-E8ED67065D06}"/>
                  </a:ext>
                </a:extLst>
              </p:cNvPr>
              <p:cNvSpPr txBox="1">
                <a:spLocks noRot="1" noChangeAspect="1" noMove="1" noResize="1" noEditPoints="1" noAdjustHandles="1" noChangeArrowheads="1" noChangeShapeType="1" noTextEdit="1"/>
              </p:cNvSpPr>
              <p:nvPr/>
            </p:nvSpPr>
            <p:spPr>
              <a:xfrm>
                <a:off x="3292479" y="1490736"/>
                <a:ext cx="351058" cy="369332"/>
              </a:xfrm>
              <a:prstGeom prst="rect">
                <a:avLst/>
              </a:prstGeom>
              <a:blipFill>
                <a:blip r:embed="rId5"/>
                <a:stretch>
                  <a:fillRect l="-13793" r="-10345" b="-333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5F5FEE01-8BD3-CCD5-4EA9-1C01340CAEBF}"/>
              </a:ext>
            </a:extLst>
          </p:cNvPr>
          <p:cNvSpPr txBox="1"/>
          <p:nvPr/>
        </p:nvSpPr>
        <p:spPr>
          <a:xfrm>
            <a:off x="390543" y="2117797"/>
            <a:ext cx="3469219" cy="461665"/>
          </a:xfrm>
          <a:prstGeom prst="rect">
            <a:avLst/>
          </a:prstGeom>
          <a:noFill/>
        </p:spPr>
        <p:txBody>
          <a:bodyPr wrap="none" rtlCol="0">
            <a:spAutoFit/>
          </a:bodyPr>
          <a:lstStyle/>
          <a:p>
            <a:r>
              <a:rPr lang="en-US" sz="2400" dirty="0"/>
              <a:t>Factor out and scale by </a:t>
            </a:r>
            <a:endParaRPr lang="en-US" sz="2400" b="0" dirty="0"/>
          </a:p>
        </p:txBody>
      </p:sp>
      <p:pic>
        <p:nvPicPr>
          <p:cNvPr id="11" name="Picture 10">
            <a:extLst>
              <a:ext uri="{FF2B5EF4-FFF2-40B4-BE49-F238E27FC236}">
                <a16:creationId xmlns:a16="http://schemas.microsoft.com/office/drawing/2014/main" id="{A2C118AE-676D-BD87-96A5-E0F1A75BB933}"/>
              </a:ext>
            </a:extLst>
          </p:cNvPr>
          <p:cNvPicPr>
            <a:picLocks noChangeAspect="1"/>
          </p:cNvPicPr>
          <p:nvPr/>
        </p:nvPicPr>
        <p:blipFill>
          <a:blip r:embed="rId6"/>
          <a:stretch>
            <a:fillRect/>
          </a:stretch>
        </p:blipFill>
        <p:spPr>
          <a:xfrm>
            <a:off x="3769718" y="2190288"/>
            <a:ext cx="1213920" cy="345630"/>
          </a:xfrm>
          <a:prstGeom prst="rect">
            <a:avLst/>
          </a:prstGeom>
        </p:spPr>
      </p:pic>
      <p:pic>
        <p:nvPicPr>
          <p:cNvPr id="12" name="Picture 11">
            <a:extLst>
              <a:ext uri="{FF2B5EF4-FFF2-40B4-BE49-F238E27FC236}">
                <a16:creationId xmlns:a16="http://schemas.microsoft.com/office/drawing/2014/main" id="{3EFB50F0-F814-6FB5-0100-18EE955F4948}"/>
              </a:ext>
            </a:extLst>
          </p:cNvPr>
          <p:cNvPicPr>
            <a:picLocks noChangeAspect="1"/>
          </p:cNvPicPr>
          <p:nvPr/>
        </p:nvPicPr>
        <p:blipFill rotWithShape="1">
          <a:blip r:embed="rId7"/>
          <a:srcRect t="7558" b="5062"/>
          <a:stretch/>
        </p:blipFill>
        <p:spPr>
          <a:xfrm>
            <a:off x="4351114" y="2601233"/>
            <a:ext cx="3318253" cy="841248"/>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8620393-E15E-7B95-EEC3-C12C5D8A3E76}"/>
                  </a:ext>
                </a:extLst>
              </p:cNvPr>
              <p:cNvSpPr txBox="1"/>
              <p:nvPr/>
            </p:nvSpPr>
            <p:spPr>
              <a:xfrm>
                <a:off x="3886364" y="2837191"/>
                <a:ext cx="3510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14" name="TextBox 13">
                <a:extLst>
                  <a:ext uri="{FF2B5EF4-FFF2-40B4-BE49-F238E27FC236}">
                    <a16:creationId xmlns:a16="http://schemas.microsoft.com/office/drawing/2014/main" id="{A8620393-E15E-7B95-EEC3-C12C5D8A3E76}"/>
                  </a:ext>
                </a:extLst>
              </p:cNvPr>
              <p:cNvSpPr txBox="1">
                <a:spLocks noRot="1" noChangeAspect="1" noMove="1" noResize="1" noEditPoints="1" noAdjustHandles="1" noChangeArrowheads="1" noChangeShapeType="1" noTextEdit="1"/>
              </p:cNvSpPr>
              <p:nvPr/>
            </p:nvSpPr>
            <p:spPr>
              <a:xfrm>
                <a:off x="3886364" y="2837191"/>
                <a:ext cx="351058" cy="369332"/>
              </a:xfrm>
              <a:prstGeom prst="rect">
                <a:avLst/>
              </a:prstGeom>
              <a:blipFill>
                <a:blip r:embed="rId8"/>
                <a:stretch>
                  <a:fillRect l="-14286" r="-10714"/>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4C10BE58-205C-C82E-B35B-450E60F539B2}"/>
              </a:ext>
            </a:extLst>
          </p:cNvPr>
          <p:cNvPicPr>
            <a:picLocks noChangeAspect="1"/>
          </p:cNvPicPr>
          <p:nvPr/>
        </p:nvPicPr>
        <p:blipFill>
          <a:blip r:embed="rId9"/>
          <a:stretch>
            <a:fillRect/>
          </a:stretch>
        </p:blipFill>
        <p:spPr>
          <a:xfrm>
            <a:off x="614016" y="3507796"/>
            <a:ext cx="7246811" cy="3247502"/>
          </a:xfrm>
          <a:prstGeom prst="rect">
            <a:avLst/>
          </a:prstGeom>
        </p:spPr>
      </p:pic>
    </p:spTree>
    <p:extLst>
      <p:ext uri="{BB962C8B-B14F-4D97-AF65-F5344CB8AC3E}">
        <p14:creationId xmlns:p14="http://schemas.microsoft.com/office/powerpoint/2010/main" val="33474396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Fock</a:t>
            </a:r>
            <a:r>
              <a:rPr lang="en-US" dirty="0"/>
              <a:t> operator</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50</a:t>
            </a:fld>
            <a:endParaRPr lang="zh-TW" altLang="en-US"/>
          </a:p>
        </p:txBody>
      </p:sp>
      <p:pic>
        <p:nvPicPr>
          <p:cNvPr id="5" name="Picture 4">
            <a:extLst>
              <a:ext uri="{FF2B5EF4-FFF2-40B4-BE49-F238E27FC236}">
                <a16:creationId xmlns:a16="http://schemas.microsoft.com/office/drawing/2014/main" id="{2CA93FB3-5ED5-E562-FB81-4B9C04BCA4F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518" y="1188341"/>
            <a:ext cx="1793429" cy="841248"/>
          </a:xfrm>
          <a:prstGeom prst="rect">
            <a:avLst/>
          </a:prstGeom>
        </p:spPr>
      </p:pic>
      <p:sp>
        <p:nvSpPr>
          <p:cNvPr id="9" name="TextBox 8">
            <a:extLst>
              <a:ext uri="{FF2B5EF4-FFF2-40B4-BE49-F238E27FC236}">
                <a16:creationId xmlns:a16="http://schemas.microsoft.com/office/drawing/2014/main" id="{244FD8F1-9BC8-AE23-8903-E0FCFE1BE61B}"/>
              </a:ext>
            </a:extLst>
          </p:cNvPr>
          <p:cNvSpPr txBox="1"/>
          <p:nvPr/>
        </p:nvSpPr>
        <p:spPr>
          <a:xfrm>
            <a:off x="390544" y="773668"/>
            <a:ext cx="6392327" cy="461665"/>
          </a:xfrm>
          <a:prstGeom prst="rect">
            <a:avLst/>
          </a:prstGeom>
          <a:noFill/>
        </p:spPr>
        <p:txBody>
          <a:bodyPr wrap="none" rtlCol="0">
            <a:spAutoFit/>
          </a:bodyPr>
          <a:lstStyle/>
          <a:p>
            <a:r>
              <a:rPr lang="en-US" sz="2400" dirty="0"/>
              <a:t>Let’s recall the assumption of Hartree product</a:t>
            </a:r>
          </a:p>
        </p:txBody>
      </p:sp>
      <p:pic>
        <p:nvPicPr>
          <p:cNvPr id="17" name="Picture 16">
            <a:extLst>
              <a:ext uri="{FF2B5EF4-FFF2-40B4-BE49-F238E27FC236}">
                <a16:creationId xmlns:a16="http://schemas.microsoft.com/office/drawing/2014/main" id="{3395BBDC-EC60-101F-6842-018E17C74A6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89461" y="1422392"/>
            <a:ext cx="2512070" cy="438912"/>
          </a:xfrm>
          <a:prstGeom prst="rect">
            <a:avLst/>
          </a:prstGeom>
        </p:spPr>
      </p:pic>
      <p:pic>
        <p:nvPicPr>
          <p:cNvPr id="10" name="Picture 9">
            <a:extLst>
              <a:ext uri="{FF2B5EF4-FFF2-40B4-BE49-F238E27FC236}">
                <a16:creationId xmlns:a16="http://schemas.microsoft.com/office/drawing/2014/main" id="{784E93BB-46D1-BC17-DFD7-306D842403CF}"/>
              </a:ext>
            </a:extLst>
          </p:cNvPr>
          <p:cNvPicPr>
            <a:picLocks noChangeAspect="1"/>
          </p:cNvPicPr>
          <p:nvPr/>
        </p:nvPicPr>
        <p:blipFill>
          <a:blip r:embed="rId4"/>
          <a:stretch>
            <a:fillRect/>
          </a:stretch>
        </p:blipFill>
        <p:spPr>
          <a:xfrm>
            <a:off x="5497809" y="1398864"/>
            <a:ext cx="2341767" cy="386810"/>
          </a:xfrm>
          <a:prstGeom prst="rect">
            <a:avLst/>
          </a:prstGeom>
        </p:spPr>
      </p:pic>
      <p:sp>
        <p:nvSpPr>
          <p:cNvPr id="13" name="TextBox 12">
            <a:extLst>
              <a:ext uri="{FF2B5EF4-FFF2-40B4-BE49-F238E27FC236}">
                <a16:creationId xmlns:a16="http://schemas.microsoft.com/office/drawing/2014/main" id="{58AB91E0-8BFF-06A1-43C5-76F8EA17EA35}"/>
              </a:ext>
            </a:extLst>
          </p:cNvPr>
          <p:cNvSpPr txBox="1"/>
          <p:nvPr/>
        </p:nvSpPr>
        <p:spPr>
          <a:xfrm>
            <a:off x="2245108" y="1410525"/>
            <a:ext cx="269626" cy="461665"/>
          </a:xfrm>
          <a:prstGeom prst="rect">
            <a:avLst/>
          </a:prstGeom>
          <a:noFill/>
        </p:spPr>
        <p:txBody>
          <a:bodyPr wrap="none" rtlCol="0">
            <a:spAutoFit/>
          </a:bodyPr>
          <a:lstStyle/>
          <a:p>
            <a:r>
              <a:rPr lang="en-US" sz="2400" dirty="0"/>
              <a: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EAFE648-817C-8C55-E40E-E72D73340539}"/>
                  </a:ext>
                </a:extLst>
              </p:cNvPr>
              <p:cNvSpPr txBox="1"/>
              <p:nvPr/>
            </p:nvSpPr>
            <p:spPr>
              <a:xfrm>
                <a:off x="390545" y="2051514"/>
                <a:ext cx="8296256" cy="830997"/>
              </a:xfrm>
              <a:prstGeom prst="rect">
                <a:avLst/>
              </a:prstGeom>
              <a:noFill/>
            </p:spPr>
            <p:txBody>
              <a:bodyPr wrap="square" rtlCol="0">
                <a:spAutoFit/>
              </a:bodyPr>
              <a:lstStyle/>
              <a:p>
                <a14:m>
                  <m:oMath xmlns:m="http://schemas.openxmlformats.org/officeDocument/2006/math">
                    <m:sSup>
                      <m:sSupPr>
                        <m:ctrlPr>
                          <a:rPr lang="en-US" sz="2400" b="0" i="1" dirty="0" smtClean="0">
                            <a:latin typeface="Cambria Math" panose="02040503050406030204" pitchFamily="18" charset="0"/>
                          </a:rPr>
                        </m:ctrlPr>
                      </m:sSupPr>
                      <m:e>
                        <m:r>
                          <m:rPr>
                            <m:sty m:val="p"/>
                          </m:rPr>
                          <a:rPr lang="en-US" sz="2400" b="0" i="0" dirty="0" smtClean="0">
                            <a:latin typeface="Cambria Math" panose="02040503050406030204" pitchFamily="18" charset="0"/>
                          </a:rPr>
                          <m:t>Ψ</m:t>
                        </m:r>
                      </m:e>
                      <m:sup>
                        <m:r>
                          <a:rPr lang="en-US" sz="2400" b="0" i="1" dirty="0" smtClean="0">
                            <a:latin typeface="Cambria Math" panose="02040503050406030204" pitchFamily="18" charset="0"/>
                          </a:rPr>
                          <m:t>𝐻𝑃</m:t>
                        </m:r>
                      </m:sup>
                    </m:sSup>
                  </m:oMath>
                </a14:m>
                <a:r>
                  <a:rPr lang="en-US" sz="2400" dirty="0"/>
                  <a:t> can be replaced with a Slater determinant to include the exchange effect </a:t>
                </a:r>
              </a:p>
            </p:txBody>
          </p:sp>
        </mc:Choice>
        <mc:Fallback xmlns="">
          <p:sp>
            <p:nvSpPr>
              <p:cNvPr id="14" name="TextBox 13">
                <a:extLst>
                  <a:ext uri="{FF2B5EF4-FFF2-40B4-BE49-F238E27FC236}">
                    <a16:creationId xmlns:a16="http://schemas.microsoft.com/office/drawing/2014/main" id="{8EAFE648-817C-8C55-E40E-E72D73340539}"/>
                  </a:ext>
                </a:extLst>
              </p:cNvPr>
              <p:cNvSpPr txBox="1">
                <a:spLocks noRot="1" noChangeAspect="1" noMove="1" noResize="1" noEditPoints="1" noAdjustHandles="1" noChangeArrowheads="1" noChangeShapeType="1" noTextEdit="1"/>
              </p:cNvSpPr>
              <p:nvPr/>
            </p:nvSpPr>
            <p:spPr>
              <a:xfrm>
                <a:off x="390545" y="2051514"/>
                <a:ext cx="8296256" cy="830997"/>
              </a:xfrm>
              <a:prstGeom prst="rect">
                <a:avLst/>
              </a:prstGeom>
              <a:blipFill>
                <a:blip r:embed="rId5"/>
                <a:stretch>
                  <a:fillRect l="-1070" t="-5970" b="-13433"/>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4CDCAFC4-29CA-E1F9-FCD6-C5808B5BDB47}"/>
              </a:ext>
            </a:extLst>
          </p:cNvPr>
          <p:cNvSpPr txBox="1"/>
          <p:nvPr/>
        </p:nvSpPr>
        <p:spPr>
          <a:xfrm>
            <a:off x="390545" y="5831778"/>
            <a:ext cx="8296256" cy="830997"/>
          </a:xfrm>
          <a:prstGeom prst="rect">
            <a:avLst/>
          </a:prstGeom>
          <a:noFill/>
        </p:spPr>
        <p:txBody>
          <a:bodyPr wrap="square" rtlCol="0">
            <a:spAutoFit/>
          </a:bodyPr>
          <a:lstStyle/>
          <a:p>
            <a:pPr algn="just"/>
            <a:r>
              <a:rPr lang="en-US" sz="2400" dirty="0"/>
              <a:t>The important constraint is that </a:t>
            </a:r>
            <a:r>
              <a:rPr lang="en-US" sz="2400" i="1" dirty="0"/>
              <a:t>the Hamiltonian acts on N non-interacting electrons or N-electrons within a mean-field. </a:t>
            </a:r>
          </a:p>
        </p:txBody>
      </p:sp>
      <p:pic>
        <p:nvPicPr>
          <p:cNvPr id="4" name="Picture 3">
            <a:extLst>
              <a:ext uri="{FF2B5EF4-FFF2-40B4-BE49-F238E27FC236}">
                <a16:creationId xmlns:a16="http://schemas.microsoft.com/office/drawing/2014/main" id="{F03517B2-093C-51F8-A8BF-D5EA8413374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88518" y="2882511"/>
            <a:ext cx="4521166" cy="369471"/>
          </a:xfrm>
          <a:prstGeom prst="rect">
            <a:avLst/>
          </a:prstGeom>
        </p:spPr>
      </p:pic>
      <p:pic>
        <p:nvPicPr>
          <p:cNvPr id="7" name="Picture 6">
            <a:extLst>
              <a:ext uri="{FF2B5EF4-FFF2-40B4-BE49-F238E27FC236}">
                <a16:creationId xmlns:a16="http://schemas.microsoft.com/office/drawing/2014/main" id="{76D7C002-0A1D-E2B8-66EC-08F2E3EFFAA0}"/>
              </a:ext>
            </a:extLst>
          </p:cNvPr>
          <p:cNvPicPr>
            <a:picLocks noChangeAspect="1"/>
          </p:cNvPicPr>
          <p:nvPr/>
        </p:nvPicPr>
        <p:blipFill>
          <a:blip r:embed="rId7"/>
          <a:stretch>
            <a:fillRect/>
          </a:stretch>
        </p:blipFill>
        <p:spPr>
          <a:xfrm>
            <a:off x="488519" y="3292884"/>
            <a:ext cx="7163895" cy="841248"/>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E07DE49-566F-F3BB-F41B-E238203D0558}"/>
                  </a:ext>
                </a:extLst>
              </p:cNvPr>
              <p:cNvSpPr txBox="1"/>
              <p:nvPr/>
            </p:nvSpPr>
            <p:spPr>
              <a:xfrm>
                <a:off x="390545" y="4134132"/>
                <a:ext cx="8296256" cy="1244508"/>
              </a:xfrm>
              <a:prstGeom prst="rect">
                <a:avLst/>
              </a:prstGeom>
              <a:noFill/>
            </p:spPr>
            <p:txBody>
              <a:bodyPr wrap="square" rtlCol="0">
                <a:spAutoFit/>
              </a:bodyPr>
              <a:lstStyle/>
              <a:p>
                <a:pPr algn="just"/>
                <a:r>
                  <a:rPr lang="en-US" sz="2400" dirty="0"/>
                  <a:t>The requirement of same spatial orbitals for each </a:t>
                </a:r>
                <a14:m>
                  <m:oMath xmlns:m="http://schemas.openxmlformats.org/officeDocument/2006/math">
                    <m:r>
                      <a:rPr lang="en-US" sz="2400" b="0" i="1" smtClean="0">
                        <a:latin typeface="Cambria Math" panose="02040503050406030204" pitchFamily="18" charset="0"/>
                      </a:rPr>
                      <m:t>𝛼</m:t>
                    </m:r>
                  </m:oMath>
                </a14:m>
                <a:r>
                  <a:rPr lang="en-US" sz="2400" dirty="0"/>
                  <a:t> and </a:t>
                </a:r>
                <a14:m>
                  <m:oMath xmlns:m="http://schemas.openxmlformats.org/officeDocument/2006/math">
                    <m:r>
                      <a:rPr lang="en-US" sz="2400" b="0" i="1" smtClean="0">
                        <a:latin typeface="Cambria Math" panose="02040503050406030204" pitchFamily="18" charset="0"/>
                      </a:rPr>
                      <m:t>𝛽</m:t>
                    </m:r>
                  </m:oMath>
                </a14:m>
                <a:r>
                  <a:rPr lang="en-US" sz="2400" dirty="0"/>
                  <a:t> spins can be further relaxed by unrestricted formalism with the sacrifice of it being an eigenfunction of </a:t>
                </a:r>
                <a14:m>
                  <m:oMath xmlns:m="http://schemas.openxmlformats.org/officeDocument/2006/math">
                    <m:sSup>
                      <m:sSupPr>
                        <m:ctrlPr>
                          <a:rPr lang="en-US" sz="2400" b="0" i="1" smtClean="0">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𝑆</m:t>
                            </m:r>
                          </m:e>
                        </m:acc>
                      </m:e>
                      <m:sup>
                        <m:r>
                          <a:rPr lang="en-US" sz="2400" b="0" i="1" smtClean="0">
                            <a:latin typeface="Cambria Math" panose="02040503050406030204" pitchFamily="18" charset="0"/>
                          </a:rPr>
                          <m:t>2</m:t>
                        </m:r>
                      </m:sup>
                    </m:sSup>
                  </m:oMath>
                </a14:m>
                <a:endParaRPr lang="en-US" sz="2400" dirty="0"/>
              </a:p>
            </p:txBody>
          </p:sp>
        </mc:Choice>
        <mc:Fallback xmlns="">
          <p:sp>
            <p:nvSpPr>
              <p:cNvPr id="11" name="TextBox 10">
                <a:extLst>
                  <a:ext uri="{FF2B5EF4-FFF2-40B4-BE49-F238E27FC236}">
                    <a16:creationId xmlns:a16="http://schemas.microsoft.com/office/drawing/2014/main" id="{7E07DE49-566F-F3BB-F41B-E238203D0558}"/>
                  </a:ext>
                </a:extLst>
              </p:cNvPr>
              <p:cNvSpPr txBox="1">
                <a:spLocks noRot="1" noChangeAspect="1" noMove="1" noResize="1" noEditPoints="1" noAdjustHandles="1" noChangeArrowheads="1" noChangeShapeType="1" noTextEdit="1"/>
              </p:cNvSpPr>
              <p:nvPr/>
            </p:nvSpPr>
            <p:spPr>
              <a:xfrm>
                <a:off x="390545" y="4134132"/>
                <a:ext cx="8296256" cy="1244508"/>
              </a:xfrm>
              <a:prstGeom prst="rect">
                <a:avLst/>
              </a:prstGeom>
              <a:blipFill>
                <a:blip r:embed="rId8"/>
                <a:stretch>
                  <a:fillRect l="-1070" t="-4040" r="-1223" b="-8081"/>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167FB18E-CF9F-9381-261D-C42EF1EDF77D}"/>
              </a:ext>
            </a:extLst>
          </p:cNvPr>
          <p:cNvSpPr txBox="1"/>
          <p:nvPr/>
        </p:nvSpPr>
        <p:spPr>
          <a:xfrm>
            <a:off x="5042342" y="1410525"/>
            <a:ext cx="269626" cy="461665"/>
          </a:xfrm>
          <a:prstGeom prst="rect">
            <a:avLst/>
          </a:prstGeom>
          <a:noFill/>
        </p:spPr>
        <p:txBody>
          <a:bodyPr wrap="none" rtlCol="0">
            <a:spAutoFit/>
          </a:bodyPr>
          <a:lstStyle/>
          <a:p>
            <a:r>
              <a:rPr lang="en-US" sz="2400" dirty="0"/>
              <a:t>,</a:t>
            </a:r>
          </a:p>
        </p:txBody>
      </p:sp>
      <p:pic>
        <p:nvPicPr>
          <p:cNvPr id="20" name="Picture 19">
            <a:extLst>
              <a:ext uri="{FF2B5EF4-FFF2-40B4-BE49-F238E27FC236}">
                <a16:creationId xmlns:a16="http://schemas.microsoft.com/office/drawing/2014/main" id="{AF7C7BAA-D8C8-FFE3-4370-50BC553F581B}"/>
              </a:ext>
            </a:extLst>
          </p:cNvPr>
          <p:cNvPicPr>
            <a:picLocks noChangeAspect="1"/>
          </p:cNvPicPr>
          <p:nvPr/>
        </p:nvPicPr>
        <p:blipFill>
          <a:blip r:embed="rId9"/>
          <a:stretch>
            <a:fillRect/>
          </a:stretch>
        </p:blipFill>
        <p:spPr>
          <a:xfrm>
            <a:off x="488518" y="5385753"/>
            <a:ext cx="3210988" cy="438912"/>
          </a:xfrm>
          <a:prstGeom prst="rect">
            <a:avLst/>
          </a:prstGeom>
        </p:spPr>
      </p:pic>
    </p:spTree>
    <p:extLst>
      <p:ext uri="{BB962C8B-B14F-4D97-AF65-F5344CB8AC3E}">
        <p14:creationId xmlns:p14="http://schemas.microsoft.com/office/powerpoint/2010/main" val="37908476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Fock</a:t>
            </a:r>
            <a:r>
              <a:rPr lang="en-US" dirty="0"/>
              <a:t> operator</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51</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830997"/>
          </a:xfrm>
          <a:prstGeom prst="rect">
            <a:avLst/>
          </a:prstGeom>
          <a:noFill/>
        </p:spPr>
        <p:txBody>
          <a:bodyPr wrap="square" rtlCol="0">
            <a:spAutoFit/>
          </a:bodyPr>
          <a:lstStyle/>
          <a:p>
            <a:pPr algn="just"/>
            <a:r>
              <a:rPr lang="en-US" sz="2400" dirty="0"/>
              <a:t>To find a Hamiltonian that will satisfy this constraint, let’s start with a Lagrange multiplier</a:t>
            </a:r>
          </a:p>
        </p:txBody>
      </p:sp>
      <p:pic>
        <p:nvPicPr>
          <p:cNvPr id="20" name="Picture 19">
            <a:extLst>
              <a:ext uri="{FF2B5EF4-FFF2-40B4-BE49-F238E27FC236}">
                <a16:creationId xmlns:a16="http://schemas.microsoft.com/office/drawing/2014/main" id="{82811549-8EAD-4D92-596A-F442BA2E33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518" y="1625391"/>
            <a:ext cx="6244648" cy="841248"/>
          </a:xfrm>
          <a:prstGeom prst="rect">
            <a:avLst/>
          </a:prstGeom>
        </p:spPr>
      </p:pic>
      <p:sp>
        <p:nvSpPr>
          <p:cNvPr id="5" name="TextBox 4">
            <a:extLst>
              <a:ext uri="{FF2B5EF4-FFF2-40B4-BE49-F238E27FC236}">
                <a16:creationId xmlns:a16="http://schemas.microsoft.com/office/drawing/2014/main" id="{0F876FE7-FFCA-5720-0B7B-52BB32EF391B}"/>
              </a:ext>
            </a:extLst>
          </p:cNvPr>
          <p:cNvSpPr txBox="1"/>
          <p:nvPr/>
        </p:nvSpPr>
        <p:spPr>
          <a:xfrm>
            <a:off x="390544" y="2466639"/>
            <a:ext cx="8296256" cy="461665"/>
          </a:xfrm>
          <a:prstGeom prst="rect">
            <a:avLst/>
          </a:prstGeom>
          <a:noFill/>
        </p:spPr>
        <p:txBody>
          <a:bodyPr wrap="square" rtlCol="0">
            <a:spAutoFit/>
          </a:bodyPr>
          <a:lstStyle/>
          <a:p>
            <a:pPr algn="just"/>
            <a:r>
              <a:rPr lang="en-US" sz="2400" dirty="0"/>
              <a:t>where</a:t>
            </a:r>
          </a:p>
        </p:txBody>
      </p:sp>
      <p:pic>
        <p:nvPicPr>
          <p:cNvPr id="6" name="Picture 5">
            <a:extLst>
              <a:ext uri="{FF2B5EF4-FFF2-40B4-BE49-F238E27FC236}">
                <a16:creationId xmlns:a16="http://schemas.microsoft.com/office/drawing/2014/main" id="{2193AB24-2560-976F-E8BD-595F4D491CEB}"/>
              </a:ext>
            </a:extLst>
          </p:cNvPr>
          <p:cNvPicPr>
            <a:picLocks noChangeAspect="1"/>
          </p:cNvPicPr>
          <p:nvPr/>
        </p:nvPicPr>
        <p:blipFill rotWithShape="1">
          <a:blip r:embed="rId3"/>
          <a:srcRect l="1610" r="39967" b="57848"/>
          <a:stretch/>
        </p:blipFill>
        <p:spPr>
          <a:xfrm>
            <a:off x="488518" y="3770620"/>
            <a:ext cx="4789714" cy="500696"/>
          </a:xfrm>
          <a:prstGeom prst="rect">
            <a:avLst/>
          </a:prstGeom>
        </p:spPr>
      </p:pic>
      <p:pic>
        <p:nvPicPr>
          <p:cNvPr id="7" name="Picture 6">
            <a:extLst>
              <a:ext uri="{FF2B5EF4-FFF2-40B4-BE49-F238E27FC236}">
                <a16:creationId xmlns:a16="http://schemas.microsoft.com/office/drawing/2014/main" id="{013A778F-DEE4-CFF7-9F95-000C847207D8}"/>
              </a:ext>
            </a:extLst>
          </p:cNvPr>
          <p:cNvPicPr>
            <a:picLocks noChangeAspect="1"/>
          </p:cNvPicPr>
          <p:nvPr/>
        </p:nvPicPr>
        <p:blipFill>
          <a:blip r:embed="rId4"/>
          <a:stretch>
            <a:fillRect/>
          </a:stretch>
        </p:blipFill>
        <p:spPr>
          <a:xfrm>
            <a:off x="488518" y="2927652"/>
            <a:ext cx="7134636" cy="841248"/>
          </a:xfrm>
          <a:prstGeom prst="rect">
            <a:avLst/>
          </a:prstGeom>
        </p:spPr>
      </p:pic>
      <p:pic>
        <p:nvPicPr>
          <p:cNvPr id="9" name="Picture 8">
            <a:extLst>
              <a:ext uri="{FF2B5EF4-FFF2-40B4-BE49-F238E27FC236}">
                <a16:creationId xmlns:a16="http://schemas.microsoft.com/office/drawing/2014/main" id="{7F27B5A6-D8D5-BEB6-2C6E-2B40DA598A64}"/>
              </a:ext>
            </a:extLst>
          </p:cNvPr>
          <p:cNvPicPr>
            <a:picLocks noChangeAspect="1"/>
          </p:cNvPicPr>
          <p:nvPr/>
        </p:nvPicPr>
        <p:blipFill rotWithShape="1">
          <a:blip r:embed="rId3"/>
          <a:srcRect t="53674"/>
          <a:stretch/>
        </p:blipFill>
        <p:spPr>
          <a:xfrm>
            <a:off x="488518" y="4272943"/>
            <a:ext cx="8198282" cy="550270"/>
          </a:xfrm>
          <a:prstGeom prst="rect">
            <a:avLst/>
          </a:prstGeom>
        </p:spPr>
      </p:pic>
    </p:spTree>
    <p:extLst>
      <p:ext uri="{BB962C8B-B14F-4D97-AF65-F5344CB8AC3E}">
        <p14:creationId xmlns:p14="http://schemas.microsoft.com/office/powerpoint/2010/main" val="19374284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Fock</a:t>
            </a:r>
            <a:r>
              <a:rPr lang="en-US" dirty="0"/>
              <a:t> operator</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52</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1200329"/>
          </a:xfrm>
          <a:prstGeom prst="rect">
            <a:avLst/>
          </a:prstGeom>
          <a:noFill/>
        </p:spPr>
        <p:txBody>
          <a:bodyPr wrap="square" rtlCol="0">
            <a:spAutoFit/>
          </a:bodyPr>
          <a:lstStyle/>
          <a:p>
            <a:pPr algn="just"/>
            <a:r>
              <a:rPr lang="en-US" sz="2400" dirty="0"/>
              <a:t>In order for the </a:t>
            </a:r>
            <a:r>
              <a:rPr lang="en-US" sz="2400" i="1" dirty="0"/>
              <a:t>Hamiltonian to act on N-electrons within a mean-field</a:t>
            </a:r>
            <a:r>
              <a:rPr lang="en-US" sz="2400" dirty="0"/>
              <a:t>, the two-electron integrals are replaced with mean-field integrals (operators).</a:t>
            </a:r>
          </a:p>
        </p:txBody>
      </p:sp>
      <p:pic>
        <p:nvPicPr>
          <p:cNvPr id="10" name="Picture 9">
            <a:extLst>
              <a:ext uri="{FF2B5EF4-FFF2-40B4-BE49-F238E27FC236}">
                <a16:creationId xmlns:a16="http://schemas.microsoft.com/office/drawing/2014/main" id="{E47E46AC-4AD9-3D37-AACA-C918A19F010A}"/>
              </a:ext>
            </a:extLst>
          </p:cNvPr>
          <p:cNvPicPr>
            <a:picLocks noChangeAspect="1"/>
          </p:cNvPicPr>
          <p:nvPr/>
        </p:nvPicPr>
        <p:blipFill rotWithShape="1">
          <a:blip r:embed="rId2"/>
          <a:srcRect l="47726"/>
          <a:stretch/>
        </p:blipFill>
        <p:spPr>
          <a:xfrm>
            <a:off x="488518" y="2045485"/>
            <a:ext cx="3729585" cy="841248"/>
          </a:xfrm>
          <a:prstGeom prst="rect">
            <a:avLst/>
          </a:prstGeom>
        </p:spPr>
      </p:pic>
      <p:pic>
        <p:nvPicPr>
          <p:cNvPr id="11" name="Picture 10">
            <a:extLst>
              <a:ext uri="{FF2B5EF4-FFF2-40B4-BE49-F238E27FC236}">
                <a16:creationId xmlns:a16="http://schemas.microsoft.com/office/drawing/2014/main" id="{44623CBA-8682-2652-855A-AEFE0745A799}"/>
              </a:ext>
            </a:extLst>
          </p:cNvPr>
          <p:cNvPicPr>
            <a:picLocks noChangeAspect="1"/>
          </p:cNvPicPr>
          <p:nvPr/>
        </p:nvPicPr>
        <p:blipFill>
          <a:blip r:embed="rId3"/>
          <a:stretch>
            <a:fillRect/>
          </a:stretch>
        </p:blipFill>
        <p:spPr>
          <a:xfrm>
            <a:off x="488518" y="3429000"/>
            <a:ext cx="7772400" cy="908869"/>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8A685BD-68CB-DB5D-2510-5A27D0E2751B}"/>
                  </a:ext>
                </a:extLst>
              </p:cNvPr>
              <p:cNvSpPr txBox="1"/>
              <p:nvPr/>
            </p:nvSpPr>
            <p:spPr>
              <a:xfrm rot="5400000">
                <a:off x="2085447" y="2930305"/>
                <a:ext cx="53572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12" name="TextBox 11">
                <a:extLst>
                  <a:ext uri="{FF2B5EF4-FFF2-40B4-BE49-F238E27FC236}">
                    <a16:creationId xmlns:a16="http://schemas.microsoft.com/office/drawing/2014/main" id="{98A685BD-68CB-DB5D-2510-5A27D0E2751B}"/>
                  </a:ext>
                </a:extLst>
              </p:cNvPr>
              <p:cNvSpPr txBox="1">
                <a:spLocks noRot="1" noChangeAspect="1" noMove="1" noResize="1" noEditPoints="1" noAdjustHandles="1" noChangeArrowheads="1" noChangeShapeType="1" noTextEdit="1"/>
              </p:cNvSpPr>
              <p:nvPr/>
            </p:nvSpPr>
            <p:spPr>
              <a:xfrm rot="5400000">
                <a:off x="2085447" y="2930305"/>
                <a:ext cx="535724"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5BDDAA9-EAB2-5EB5-E6AB-690757025EB8}"/>
                  </a:ext>
                </a:extLst>
              </p:cNvPr>
              <p:cNvSpPr txBox="1"/>
              <p:nvPr/>
            </p:nvSpPr>
            <p:spPr>
              <a:xfrm>
                <a:off x="390543" y="4335740"/>
                <a:ext cx="8296256" cy="2328266"/>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t>The first term </a:t>
                </a:r>
                <a14:m>
                  <m:oMath xmlns:m="http://schemas.openxmlformats.org/officeDocument/2006/math">
                    <m:sSub>
                      <m:sSubPr>
                        <m:ctrlPr>
                          <a:rPr lang="en-US" sz="2400" b="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𝐽</m:t>
                            </m:r>
                          </m:e>
                        </m:acc>
                      </m:e>
                      <m:sub>
                        <m:r>
                          <a:rPr lang="en-US" sz="2400" b="0" i="1" smtClean="0">
                            <a:latin typeface="Cambria Math" panose="02040503050406030204" pitchFamily="18" charset="0"/>
                          </a:rPr>
                          <m:t>𝑏</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oMath>
                </a14:m>
                <a:r>
                  <a:rPr lang="en-US" sz="2400" dirty="0"/>
                  <a:t> is a local operator that describes the total averaged potential acting on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𝜒</m:t>
                        </m:r>
                      </m:e>
                      <m:sub>
                        <m:r>
                          <a:rPr lang="en-US" sz="2400" b="0" i="1" smtClean="0">
                            <a:latin typeface="Cambria Math" panose="02040503050406030204" pitchFamily="18" charset="0"/>
                          </a:rPr>
                          <m:t>𝑎</m:t>
                        </m:r>
                      </m:sub>
                    </m:sSub>
                    <m:r>
                      <a:rPr lang="en-US" sz="2400" b="0" i="1" smtClean="0">
                        <a:latin typeface="Cambria Math" panose="02040503050406030204" pitchFamily="18" charset="0"/>
                      </a:rPr>
                      <m:t>(1)</m:t>
                    </m:r>
                  </m:oMath>
                </a14:m>
                <a:r>
                  <a:rPr lang="en-US" sz="2400" dirty="0"/>
                  <a:t>.</a:t>
                </a:r>
              </a:p>
              <a:p>
                <a:pPr marL="342900" indent="-342900" algn="just">
                  <a:buFont typeface="Arial" panose="020B0604020202020204" pitchFamily="34" charset="0"/>
                  <a:buChar char="•"/>
                </a:pPr>
                <a:r>
                  <a:rPr lang="en-US" sz="2400" dirty="0"/>
                  <a:t>The second term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𝐾</m:t>
                            </m:r>
                          </m:e>
                        </m:acc>
                      </m:e>
                      <m:sub>
                        <m:r>
                          <a:rPr lang="en-US" sz="2400" i="1">
                            <a:latin typeface="Cambria Math" panose="02040503050406030204" pitchFamily="18" charset="0"/>
                          </a:rPr>
                          <m:t>𝑏</m:t>
                        </m:r>
                      </m:sub>
                    </m:sSub>
                    <m:d>
                      <m:dPr>
                        <m:ctrlPr>
                          <a:rPr lang="en-US" sz="2400" i="1">
                            <a:latin typeface="Cambria Math" panose="02040503050406030204" pitchFamily="18" charset="0"/>
                          </a:rPr>
                        </m:ctrlPr>
                      </m:dPr>
                      <m:e>
                        <m:r>
                          <a:rPr lang="en-US" sz="2400" i="1">
                            <a:latin typeface="Cambria Math" panose="02040503050406030204" pitchFamily="18" charset="0"/>
                          </a:rPr>
                          <m:t>1</m:t>
                        </m:r>
                      </m:e>
                    </m:d>
                  </m:oMath>
                </a14:m>
                <a:r>
                  <a:rPr lang="en-US" sz="2400" dirty="0"/>
                  <a:t> is a </a:t>
                </a:r>
                <a:r>
                  <a:rPr lang="en-US" sz="2400" i="1" dirty="0"/>
                  <a:t>non-local</a:t>
                </a:r>
                <a:r>
                  <a:rPr lang="en-US" sz="2400" dirty="0"/>
                  <a:t> operator that describes the total averaged potential, formed by other electrons if they were smeared in the space of </a:t>
                </a:r>
                <a14:m>
                  <m:oMath xmlns:m="http://schemas.openxmlformats.org/officeDocument/2006/math">
                    <m:sSubSup>
                      <m:sSubSupPr>
                        <m:ctrlPr>
                          <a:rPr lang="en-US" sz="2400" b="0" i="1" smtClean="0">
                            <a:latin typeface="Cambria Math" panose="02040503050406030204" pitchFamily="18" charset="0"/>
                          </a:rPr>
                        </m:ctrlPr>
                      </m:sSubSupPr>
                      <m:e>
                        <m:r>
                          <a:rPr lang="en-US" sz="2400" i="1">
                            <a:latin typeface="Cambria Math" panose="02040503050406030204" pitchFamily="18" charset="0"/>
                          </a:rPr>
                          <m:t>𝜒</m:t>
                        </m:r>
                      </m:e>
                      <m:sub>
                        <m:r>
                          <a:rPr lang="en-US" sz="2400" i="1">
                            <a:latin typeface="Cambria Math" panose="02040503050406030204" pitchFamily="18" charset="0"/>
                          </a:rPr>
                          <m:t>𝑏</m:t>
                        </m:r>
                      </m:sub>
                      <m:sup>
                        <m:r>
                          <a:rPr lang="en-US" sz="2400" b="0" i="1" smtClean="0">
                            <a:latin typeface="Cambria Math" panose="02040503050406030204" pitchFamily="18" charset="0"/>
                          </a:rPr>
                          <m:t>∗</m:t>
                        </m:r>
                      </m:sup>
                    </m:sSubSup>
                    <m:sSub>
                      <m:sSubPr>
                        <m:ctrlPr>
                          <a:rPr lang="en-US" sz="2400" i="1">
                            <a:latin typeface="Cambria Math" panose="02040503050406030204" pitchFamily="18" charset="0"/>
                          </a:rPr>
                        </m:ctrlPr>
                      </m:sSubPr>
                      <m:e>
                        <m:r>
                          <a:rPr lang="en-US" sz="2400" i="1">
                            <a:latin typeface="Cambria Math" panose="02040503050406030204" pitchFamily="18" charset="0"/>
                          </a:rPr>
                          <m:t>𝜒</m:t>
                        </m:r>
                      </m:e>
                      <m:sub>
                        <m:r>
                          <a:rPr lang="en-US" sz="2400" b="0" i="1" smtClean="0">
                            <a:latin typeface="Cambria Math" panose="02040503050406030204" pitchFamily="18" charset="0"/>
                          </a:rPr>
                          <m:t>𝑎</m:t>
                        </m:r>
                      </m:sub>
                    </m:sSub>
                  </m:oMath>
                </a14:m>
                <a:r>
                  <a:rPr lang="en-US" sz="2400" dirty="0"/>
                  <a:t>, acting on electron one if it was in spin orbital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𝜒</m:t>
                        </m:r>
                      </m:e>
                      <m:sub>
                        <m:r>
                          <a:rPr lang="en-US" sz="2400" b="0" i="1" smtClean="0">
                            <a:latin typeface="Cambria Math" panose="02040503050406030204" pitchFamily="18" charset="0"/>
                          </a:rPr>
                          <m:t>𝑏</m:t>
                        </m:r>
                      </m:sub>
                    </m:sSub>
                  </m:oMath>
                </a14:m>
                <a:r>
                  <a:rPr lang="en-US" sz="2400" dirty="0"/>
                  <a:t>. </a:t>
                </a:r>
              </a:p>
            </p:txBody>
          </p:sp>
        </mc:Choice>
        <mc:Fallback xmlns="">
          <p:sp>
            <p:nvSpPr>
              <p:cNvPr id="7" name="TextBox 6">
                <a:extLst>
                  <a:ext uri="{FF2B5EF4-FFF2-40B4-BE49-F238E27FC236}">
                    <a16:creationId xmlns:a16="http://schemas.microsoft.com/office/drawing/2014/main" id="{15BDDAA9-EAB2-5EB5-E6AB-690757025EB8}"/>
                  </a:ext>
                </a:extLst>
              </p:cNvPr>
              <p:cNvSpPr txBox="1">
                <a:spLocks noRot="1" noChangeAspect="1" noMove="1" noResize="1" noEditPoints="1" noAdjustHandles="1" noChangeArrowheads="1" noChangeShapeType="1" noTextEdit="1"/>
              </p:cNvSpPr>
              <p:nvPr/>
            </p:nvSpPr>
            <p:spPr>
              <a:xfrm>
                <a:off x="390543" y="4335740"/>
                <a:ext cx="8296256" cy="2328266"/>
              </a:xfrm>
              <a:prstGeom prst="rect">
                <a:avLst/>
              </a:prstGeom>
              <a:blipFill>
                <a:blip r:embed="rId5"/>
                <a:stretch>
                  <a:fillRect l="-917" t="-1630" r="-2141" b="-4891"/>
                </a:stretch>
              </a:blipFill>
            </p:spPr>
            <p:txBody>
              <a:bodyPr/>
              <a:lstStyle/>
              <a:p>
                <a:r>
                  <a:rPr lang="en-US">
                    <a:noFill/>
                  </a:rPr>
                  <a:t> </a:t>
                </a:r>
              </a:p>
            </p:txBody>
          </p:sp>
        </mc:Fallback>
      </mc:AlternateContent>
    </p:spTree>
    <p:extLst>
      <p:ext uri="{BB962C8B-B14F-4D97-AF65-F5344CB8AC3E}">
        <p14:creationId xmlns:p14="http://schemas.microsoft.com/office/powerpoint/2010/main" val="37588525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Fock</a:t>
            </a:r>
            <a:r>
              <a:rPr lang="en-US" dirty="0"/>
              <a:t> operator</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53</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830997"/>
          </a:xfrm>
          <a:prstGeom prst="rect">
            <a:avLst/>
          </a:prstGeom>
          <a:noFill/>
        </p:spPr>
        <p:txBody>
          <a:bodyPr wrap="square" rtlCol="0">
            <a:spAutoFit/>
          </a:bodyPr>
          <a:lstStyle/>
          <a:p>
            <a:pPr algn="just"/>
            <a:r>
              <a:rPr lang="en-US" sz="2400" dirty="0"/>
              <a:t>With the mean-field approximation, we can write down the (pseudo)eigenvalue problem which gives orbital energies</a:t>
            </a:r>
          </a:p>
        </p:txBody>
      </p:sp>
      <p:sp>
        <p:nvSpPr>
          <p:cNvPr id="14" name="TextBox 13">
            <a:extLst>
              <a:ext uri="{FF2B5EF4-FFF2-40B4-BE49-F238E27FC236}">
                <a16:creationId xmlns:a16="http://schemas.microsoft.com/office/drawing/2014/main" id="{4BA707FE-8255-FB4A-C7B3-87B7E187ECEB}"/>
              </a:ext>
            </a:extLst>
          </p:cNvPr>
          <p:cNvSpPr txBox="1"/>
          <p:nvPr/>
        </p:nvSpPr>
        <p:spPr>
          <a:xfrm>
            <a:off x="390545" y="4102929"/>
            <a:ext cx="8296256" cy="2308324"/>
          </a:xfrm>
          <a:prstGeom prst="rect">
            <a:avLst/>
          </a:prstGeom>
          <a:noFill/>
        </p:spPr>
        <p:txBody>
          <a:bodyPr wrap="square" rtlCol="0">
            <a:spAutoFit/>
          </a:bodyPr>
          <a:lstStyle/>
          <a:p>
            <a:pPr algn="just"/>
            <a:r>
              <a:rPr lang="en-US" sz="2400" dirty="0"/>
              <a:t>This last equation that the coulomb and exchange interactions cancel each other out exactly at the one-electron limit may seem trivial. However, </a:t>
            </a:r>
            <a:r>
              <a:rPr lang="en-US" sz="2400" i="1" dirty="0"/>
              <a:t>it is a very important physical constraint and it is one of the main errors in density functional theory (DFT) called self-interaction error. </a:t>
            </a:r>
            <a:r>
              <a:rPr lang="en-US" sz="2400" dirty="0"/>
              <a:t>We shall come back to this when we discuss DFT.</a:t>
            </a:r>
          </a:p>
        </p:txBody>
      </p:sp>
      <p:pic>
        <p:nvPicPr>
          <p:cNvPr id="3" name="Picture 2">
            <a:extLst>
              <a:ext uri="{FF2B5EF4-FFF2-40B4-BE49-F238E27FC236}">
                <a16:creationId xmlns:a16="http://schemas.microsoft.com/office/drawing/2014/main" id="{DEF441AE-FDB0-7C65-602E-D1ABD7111F3A}"/>
              </a:ext>
            </a:extLst>
          </p:cNvPr>
          <p:cNvPicPr>
            <a:picLocks noChangeAspect="1"/>
          </p:cNvPicPr>
          <p:nvPr/>
        </p:nvPicPr>
        <p:blipFill>
          <a:blip r:embed="rId2"/>
          <a:stretch>
            <a:fillRect/>
          </a:stretch>
        </p:blipFill>
        <p:spPr>
          <a:xfrm>
            <a:off x="488518" y="1610661"/>
            <a:ext cx="5734849" cy="841248"/>
          </a:xfrm>
          <a:prstGeom prst="rect">
            <a:avLst/>
          </a:prstGeom>
        </p:spPr>
      </p:pic>
      <p:sp>
        <p:nvSpPr>
          <p:cNvPr id="11" name="TextBox 10">
            <a:extLst>
              <a:ext uri="{FF2B5EF4-FFF2-40B4-BE49-F238E27FC236}">
                <a16:creationId xmlns:a16="http://schemas.microsoft.com/office/drawing/2014/main" id="{2A353C10-46E2-24E6-A1F8-4C3088EBDABE}"/>
              </a:ext>
            </a:extLst>
          </p:cNvPr>
          <p:cNvSpPr txBox="1"/>
          <p:nvPr/>
        </p:nvSpPr>
        <p:spPr>
          <a:xfrm>
            <a:off x="390545" y="2448284"/>
            <a:ext cx="8296256" cy="461665"/>
          </a:xfrm>
          <a:prstGeom prst="rect">
            <a:avLst/>
          </a:prstGeom>
          <a:noFill/>
        </p:spPr>
        <p:txBody>
          <a:bodyPr wrap="square" rtlCol="0">
            <a:spAutoFit/>
          </a:bodyPr>
          <a:lstStyle/>
          <a:p>
            <a:pPr algn="just"/>
            <a:r>
              <a:rPr lang="en-US" sz="2400" dirty="0"/>
              <a:t>The operator (</a:t>
            </a:r>
            <a:r>
              <a:rPr lang="en-US" sz="2400" dirty="0" err="1"/>
              <a:t>Fock</a:t>
            </a:r>
            <a:r>
              <a:rPr lang="en-US" sz="2400" dirty="0"/>
              <a:t> operator) can be further written as</a:t>
            </a:r>
          </a:p>
        </p:txBody>
      </p:sp>
      <p:pic>
        <p:nvPicPr>
          <p:cNvPr id="12" name="Picture 11">
            <a:extLst>
              <a:ext uri="{FF2B5EF4-FFF2-40B4-BE49-F238E27FC236}">
                <a16:creationId xmlns:a16="http://schemas.microsoft.com/office/drawing/2014/main" id="{AB8B9424-409B-B82F-A7E9-8D501B265602}"/>
              </a:ext>
            </a:extLst>
          </p:cNvPr>
          <p:cNvPicPr>
            <a:picLocks noChangeAspect="1"/>
          </p:cNvPicPr>
          <p:nvPr/>
        </p:nvPicPr>
        <p:blipFill>
          <a:blip r:embed="rId3"/>
          <a:stretch>
            <a:fillRect/>
          </a:stretch>
        </p:blipFill>
        <p:spPr>
          <a:xfrm>
            <a:off x="488518" y="2909949"/>
            <a:ext cx="4385198" cy="658368"/>
          </a:xfrm>
          <a:prstGeom prst="rect">
            <a:avLst/>
          </a:prstGeom>
        </p:spPr>
      </p:pic>
      <p:sp>
        <p:nvSpPr>
          <p:cNvPr id="13" name="TextBox 12">
            <a:extLst>
              <a:ext uri="{FF2B5EF4-FFF2-40B4-BE49-F238E27FC236}">
                <a16:creationId xmlns:a16="http://schemas.microsoft.com/office/drawing/2014/main" id="{934A2A39-E34E-49B1-8C66-8E8231EA0D8F}"/>
              </a:ext>
            </a:extLst>
          </p:cNvPr>
          <p:cNvSpPr txBox="1"/>
          <p:nvPr/>
        </p:nvSpPr>
        <p:spPr>
          <a:xfrm>
            <a:off x="390545" y="3621564"/>
            <a:ext cx="8296256" cy="461665"/>
          </a:xfrm>
          <a:prstGeom prst="rect">
            <a:avLst/>
          </a:prstGeom>
          <a:noFill/>
        </p:spPr>
        <p:txBody>
          <a:bodyPr wrap="square" rtlCol="0">
            <a:spAutoFit/>
          </a:bodyPr>
          <a:lstStyle/>
          <a:p>
            <a:pPr algn="just"/>
            <a:r>
              <a:rPr lang="en-US" sz="2400" dirty="0"/>
              <a:t>because</a:t>
            </a:r>
          </a:p>
        </p:txBody>
      </p:sp>
      <p:pic>
        <p:nvPicPr>
          <p:cNvPr id="18" name="Picture 17">
            <a:extLst>
              <a:ext uri="{FF2B5EF4-FFF2-40B4-BE49-F238E27FC236}">
                <a16:creationId xmlns:a16="http://schemas.microsoft.com/office/drawing/2014/main" id="{03877132-86FD-F4BD-F59B-7F108293502C}"/>
              </a:ext>
            </a:extLst>
          </p:cNvPr>
          <p:cNvPicPr>
            <a:picLocks noChangeAspect="1"/>
          </p:cNvPicPr>
          <p:nvPr/>
        </p:nvPicPr>
        <p:blipFill>
          <a:blip r:embed="rId4"/>
          <a:stretch>
            <a:fillRect/>
          </a:stretch>
        </p:blipFill>
        <p:spPr>
          <a:xfrm>
            <a:off x="1821343" y="3632940"/>
            <a:ext cx="3824805" cy="438912"/>
          </a:xfrm>
          <a:prstGeom prst="rect">
            <a:avLst/>
          </a:prstGeom>
        </p:spPr>
      </p:pic>
    </p:spTree>
    <p:extLst>
      <p:ext uri="{BB962C8B-B14F-4D97-AF65-F5344CB8AC3E}">
        <p14:creationId xmlns:p14="http://schemas.microsoft.com/office/powerpoint/2010/main" val="32492535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2BA1-8B40-F6A2-3C0E-5A6FBAEE5E90}"/>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CBD1652C-F71C-A9D0-6D92-FFD98F0C7A6E}"/>
              </a:ext>
            </a:extLst>
          </p:cNvPr>
          <p:cNvSpPr>
            <a:spLocks noGrp="1"/>
          </p:cNvSpPr>
          <p:nvPr>
            <p:ph idx="1"/>
          </p:nvPr>
        </p:nvSpPr>
        <p:spPr/>
        <p:txBody>
          <a:bodyPr/>
          <a:lstStyle/>
          <a:p>
            <a:pPr marL="0" indent="0">
              <a:buNone/>
            </a:pPr>
            <a:r>
              <a:rPr lang="en-US" dirty="0"/>
              <a:t>To show that the two electron coulombic interaction (J</a:t>
            </a:r>
            <a:r>
              <a:rPr lang="en-US" baseline="-25000" dirty="0"/>
              <a:t>a</a:t>
            </a:r>
            <a:r>
              <a:rPr lang="en-US" dirty="0"/>
              <a:t>(1)) and the exchange interaction (K</a:t>
            </a:r>
            <a:r>
              <a:rPr lang="en-US" baseline="-25000" dirty="0"/>
              <a:t>a</a:t>
            </a:r>
            <a:r>
              <a:rPr lang="en-US" dirty="0"/>
              <a:t>(1))  cancel each other at the one electron limit as a result of the Slater determinant, we will investigate the simplest case, H, using the minimal basis (STO-3G, to be discussed) and UHF with HF equation or UKS (KS = Kohn Sham orbitals, to be discussed) with the PBE functional.</a:t>
            </a:r>
          </a:p>
          <a:p>
            <a:pPr marL="0" indent="0">
              <a:buNone/>
            </a:pPr>
            <a:r>
              <a:rPr lang="en-US" dirty="0"/>
              <a:t>We know the exact solution to the SE for H, which is -0.5 Eh. Run the </a:t>
            </a:r>
            <a:r>
              <a:rPr lang="en-US" dirty="0" err="1"/>
              <a:t>jupyter</a:t>
            </a:r>
            <a:r>
              <a:rPr lang="en-US" dirty="0"/>
              <a:t> notebook in Exercise4 and see which method yields a better solution and why?</a:t>
            </a:r>
          </a:p>
        </p:txBody>
      </p:sp>
      <p:sp>
        <p:nvSpPr>
          <p:cNvPr id="4" name="Slide Number Placeholder 3">
            <a:extLst>
              <a:ext uri="{FF2B5EF4-FFF2-40B4-BE49-F238E27FC236}">
                <a16:creationId xmlns:a16="http://schemas.microsoft.com/office/drawing/2014/main" id="{6B7D32F5-3A86-2230-B402-FB9DF704F038}"/>
              </a:ext>
            </a:extLst>
          </p:cNvPr>
          <p:cNvSpPr>
            <a:spLocks noGrp="1"/>
          </p:cNvSpPr>
          <p:nvPr>
            <p:ph type="sldNum" sz="quarter" idx="12"/>
          </p:nvPr>
        </p:nvSpPr>
        <p:spPr/>
        <p:txBody>
          <a:bodyPr/>
          <a:lstStyle/>
          <a:p>
            <a:fld id="{E1EB6482-E8AD-494A-B82D-562298BE05A7}" type="slidenum">
              <a:rPr lang="zh-TW" altLang="en-US" smtClean="0"/>
              <a:pPr/>
              <a:t>54</a:t>
            </a:fld>
            <a:endParaRPr lang="zh-TW" altLang="en-US"/>
          </a:p>
        </p:txBody>
      </p:sp>
    </p:spTree>
    <p:extLst>
      <p:ext uri="{BB962C8B-B14F-4D97-AF65-F5344CB8AC3E}">
        <p14:creationId xmlns:p14="http://schemas.microsoft.com/office/powerpoint/2010/main" val="38660952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a:xfrm>
            <a:off x="457200" y="879893"/>
            <a:ext cx="8351822" cy="5408763"/>
          </a:xfrm>
        </p:spPr>
        <p:txBody>
          <a:bodyPr/>
          <a:lstStyle/>
          <a:p>
            <a:pPr marL="457200" indent="-457200">
              <a:buFont typeface="+mj-lt"/>
              <a:buAutoNum type="arabicPeriod"/>
            </a:pPr>
            <a:r>
              <a:rPr lang="en-US" dirty="0"/>
              <a:t>Navigate through </a:t>
            </a:r>
            <a:r>
              <a:rPr lang="en-US" dirty="0" err="1"/>
              <a:t>CompChem</a:t>
            </a:r>
            <a:r>
              <a:rPr lang="en-US" dirty="0"/>
              <a:t>/Practice/Week1/Exercise4</a:t>
            </a:r>
          </a:p>
          <a:p>
            <a:pPr marL="457200" indent="-457200">
              <a:buFont typeface="+mj-lt"/>
              <a:buAutoNum type="arabicPeriod"/>
            </a:pPr>
            <a:r>
              <a:rPr lang="en-US" dirty="0"/>
              <a:t>Open self-interaction-</a:t>
            </a:r>
            <a:r>
              <a:rPr lang="en-US" dirty="0" err="1"/>
              <a:t>error.ipynb</a:t>
            </a:r>
            <a:endParaRPr lang="en-US" dirty="0"/>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55</a:t>
            </a:fld>
            <a:endParaRPr lang="zh-TW" altLang="en-US"/>
          </a:p>
        </p:txBody>
      </p:sp>
      <p:pic>
        <p:nvPicPr>
          <p:cNvPr id="6" name="圖片 5">
            <a:extLst>
              <a:ext uri="{FF2B5EF4-FFF2-40B4-BE49-F238E27FC236}">
                <a16:creationId xmlns:a16="http://schemas.microsoft.com/office/drawing/2014/main" id="{840F69FC-6467-4D6B-8F96-9043CBECAE56}"/>
              </a:ext>
            </a:extLst>
          </p:cNvPr>
          <p:cNvPicPr>
            <a:picLocks noChangeAspect="1"/>
          </p:cNvPicPr>
          <p:nvPr/>
        </p:nvPicPr>
        <p:blipFill>
          <a:blip r:embed="rId2"/>
          <a:stretch>
            <a:fillRect/>
          </a:stretch>
        </p:blipFill>
        <p:spPr>
          <a:xfrm>
            <a:off x="917748" y="2182451"/>
            <a:ext cx="7308503" cy="3338910"/>
          </a:xfrm>
          <a:prstGeom prst="rect">
            <a:avLst/>
          </a:prstGeom>
        </p:spPr>
      </p:pic>
    </p:spTree>
    <p:extLst>
      <p:ext uri="{BB962C8B-B14F-4D97-AF65-F5344CB8AC3E}">
        <p14:creationId xmlns:p14="http://schemas.microsoft.com/office/powerpoint/2010/main" val="10624681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ECE269-BBE0-4043-8678-EED00EDF5C0D}"/>
              </a:ext>
            </a:extLst>
          </p:cNvPr>
          <p:cNvSpPr>
            <a:spLocks noGrp="1"/>
          </p:cNvSpPr>
          <p:nvPr>
            <p:ph type="title"/>
          </p:nvPr>
        </p:nvSpPr>
        <p:spPr/>
        <p:txBody>
          <a:bodyPr/>
          <a:lstStyle/>
          <a:p>
            <a:endParaRPr lang="en-US"/>
          </a:p>
        </p:txBody>
      </p:sp>
      <p:sp>
        <p:nvSpPr>
          <p:cNvPr id="3" name="內容版面配置區 2">
            <a:extLst>
              <a:ext uri="{FF2B5EF4-FFF2-40B4-BE49-F238E27FC236}">
                <a16:creationId xmlns:a16="http://schemas.microsoft.com/office/drawing/2014/main" id="{31F1B3F8-A006-4A17-BF6F-6C7366C9701B}"/>
              </a:ext>
            </a:extLst>
          </p:cNvPr>
          <p:cNvSpPr>
            <a:spLocks noGrp="1"/>
          </p:cNvSpPr>
          <p:nvPr>
            <p:ph idx="1"/>
          </p:nvPr>
        </p:nvSpPr>
        <p:spPr/>
        <p:txBody>
          <a:bodyPr/>
          <a:lstStyle/>
          <a:p>
            <a:endParaRPr lang="en-US"/>
          </a:p>
        </p:txBody>
      </p:sp>
      <p:sp>
        <p:nvSpPr>
          <p:cNvPr id="4" name="投影片編號版面配置區 3">
            <a:extLst>
              <a:ext uri="{FF2B5EF4-FFF2-40B4-BE49-F238E27FC236}">
                <a16:creationId xmlns:a16="http://schemas.microsoft.com/office/drawing/2014/main" id="{A0D01595-773C-48F6-9038-261598EF5F17}"/>
              </a:ext>
            </a:extLst>
          </p:cNvPr>
          <p:cNvSpPr>
            <a:spLocks noGrp="1"/>
          </p:cNvSpPr>
          <p:nvPr>
            <p:ph type="sldNum" sz="quarter" idx="12"/>
          </p:nvPr>
        </p:nvSpPr>
        <p:spPr/>
        <p:txBody>
          <a:bodyPr/>
          <a:lstStyle/>
          <a:p>
            <a:fld id="{E1EB6482-E8AD-494A-B82D-562298BE05A7}" type="slidenum">
              <a:rPr lang="zh-TW" altLang="en-US" smtClean="0"/>
              <a:pPr/>
              <a:t>56</a:t>
            </a:fld>
            <a:endParaRPr lang="zh-TW" altLang="en-US"/>
          </a:p>
        </p:txBody>
      </p:sp>
      <p:pic>
        <p:nvPicPr>
          <p:cNvPr id="5" name="圖片 4">
            <a:extLst>
              <a:ext uri="{FF2B5EF4-FFF2-40B4-BE49-F238E27FC236}">
                <a16:creationId xmlns:a16="http://schemas.microsoft.com/office/drawing/2014/main" id="{D6047433-4FA4-4E84-91AD-3B3F6B95D93B}"/>
              </a:ext>
            </a:extLst>
          </p:cNvPr>
          <p:cNvPicPr>
            <a:picLocks noChangeAspect="1"/>
          </p:cNvPicPr>
          <p:nvPr/>
        </p:nvPicPr>
        <p:blipFill>
          <a:blip r:embed="rId2"/>
          <a:stretch>
            <a:fillRect/>
          </a:stretch>
        </p:blipFill>
        <p:spPr>
          <a:xfrm>
            <a:off x="957262" y="858328"/>
            <a:ext cx="7229475" cy="5486400"/>
          </a:xfrm>
          <a:prstGeom prst="rect">
            <a:avLst/>
          </a:prstGeom>
        </p:spPr>
      </p:pic>
    </p:spTree>
    <p:extLst>
      <p:ext uri="{BB962C8B-B14F-4D97-AF65-F5344CB8AC3E}">
        <p14:creationId xmlns:p14="http://schemas.microsoft.com/office/powerpoint/2010/main" val="2250151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47D6C1-8B94-4C01-B5CB-5FD1D8715242}"/>
              </a:ext>
            </a:extLst>
          </p:cNvPr>
          <p:cNvSpPr>
            <a:spLocks noGrp="1"/>
          </p:cNvSpPr>
          <p:nvPr>
            <p:ph type="title"/>
          </p:nvPr>
        </p:nvSpPr>
        <p:spPr/>
        <p:txBody>
          <a:bodyPr/>
          <a:lstStyle/>
          <a:p>
            <a:r>
              <a:rPr lang="en-US" dirty="0"/>
              <a:t>Interactive</a:t>
            </a:r>
          </a:p>
        </p:txBody>
      </p:sp>
      <p:sp>
        <p:nvSpPr>
          <p:cNvPr id="3" name="內容版面配置區 2">
            <a:extLst>
              <a:ext uri="{FF2B5EF4-FFF2-40B4-BE49-F238E27FC236}">
                <a16:creationId xmlns:a16="http://schemas.microsoft.com/office/drawing/2014/main" id="{D16AE7F0-77B4-40D1-AD24-50D3D9684BF5}"/>
              </a:ext>
            </a:extLst>
          </p:cNvPr>
          <p:cNvSpPr>
            <a:spLocks noGrp="1"/>
          </p:cNvSpPr>
          <p:nvPr>
            <p:ph idx="1"/>
          </p:nvPr>
        </p:nvSpPr>
        <p:spPr/>
        <p:txBody>
          <a:bodyPr/>
          <a:lstStyle/>
          <a:p>
            <a:r>
              <a:rPr lang="en-US" dirty="0">
                <a:latin typeface="+mn-lt"/>
              </a:rPr>
              <a:t>UHF</a:t>
            </a:r>
          </a:p>
          <a:p>
            <a:pPr marL="0" indent="0">
              <a:buNone/>
            </a:pPr>
            <a:r>
              <a:rPr lang="en-US" b="0" i="0" dirty="0">
                <a:effectLst/>
                <a:latin typeface="+mn-lt"/>
              </a:rPr>
              <a:t>J11_a is 0.77</a:t>
            </a:r>
            <a:r>
              <a:rPr lang="zh-TW" altLang="en-US" dirty="0">
                <a:latin typeface="+mn-lt"/>
              </a:rPr>
              <a:t> </a:t>
            </a:r>
            <a:r>
              <a:rPr lang="en-US" altLang="zh-TW" dirty="0">
                <a:latin typeface="+mn-lt"/>
              </a:rPr>
              <a:t>Eh</a:t>
            </a:r>
            <a:endParaRPr lang="en-US" b="0" i="0" dirty="0">
              <a:effectLst/>
              <a:latin typeface="+mn-lt"/>
            </a:endParaRPr>
          </a:p>
          <a:p>
            <a:pPr marL="0" indent="0">
              <a:buNone/>
            </a:pPr>
            <a:r>
              <a:rPr lang="en-US" b="0" i="0" dirty="0">
                <a:effectLst/>
                <a:latin typeface="+mn-lt"/>
              </a:rPr>
              <a:t>K11_a is 0.77</a:t>
            </a:r>
            <a:r>
              <a:rPr lang="en-US" dirty="0">
                <a:latin typeface="+mn-lt"/>
              </a:rPr>
              <a:t> Eh</a:t>
            </a:r>
            <a:endParaRPr lang="en-US" b="0" i="0" dirty="0">
              <a:effectLst/>
              <a:latin typeface="+mn-lt"/>
            </a:endParaRPr>
          </a:p>
          <a:p>
            <a:pPr marL="0" indent="0">
              <a:buNone/>
            </a:pPr>
            <a:r>
              <a:rPr lang="en-US" b="0" i="0" dirty="0">
                <a:effectLst/>
                <a:latin typeface="+mn-lt"/>
              </a:rPr>
              <a:t>Self-interaction error is J11_a - K11_a, 0.000 Eh</a:t>
            </a:r>
          </a:p>
          <a:p>
            <a:r>
              <a:rPr lang="en-US" dirty="0">
                <a:latin typeface="+mn-lt"/>
              </a:rPr>
              <a:t>UKS(PBE)</a:t>
            </a:r>
          </a:p>
          <a:p>
            <a:pPr marL="0" indent="0">
              <a:buNone/>
            </a:pPr>
            <a:r>
              <a:rPr lang="en-US" b="0" i="0" dirty="0">
                <a:effectLst/>
                <a:latin typeface="+mn-lt"/>
              </a:rPr>
              <a:t>J11_a is 0.3</a:t>
            </a:r>
            <a:r>
              <a:rPr lang="en-US" altLang="zh-TW" b="0" i="0" dirty="0">
                <a:effectLst/>
                <a:latin typeface="+mn-lt"/>
              </a:rPr>
              <a:t>873</a:t>
            </a:r>
            <a:r>
              <a:rPr lang="en-US" b="0" i="0" dirty="0">
                <a:effectLst/>
                <a:latin typeface="+mn-lt"/>
              </a:rPr>
              <a:t> Eh</a:t>
            </a:r>
          </a:p>
          <a:p>
            <a:pPr marL="0" indent="0">
              <a:buNone/>
            </a:pPr>
            <a:r>
              <a:rPr lang="en-US" b="0" i="0" dirty="0" err="1">
                <a:effectLst/>
                <a:latin typeface="+mn-lt"/>
              </a:rPr>
              <a:t>E_xc</a:t>
            </a:r>
            <a:r>
              <a:rPr lang="en-US" b="0" i="0" dirty="0">
                <a:effectLst/>
                <a:latin typeface="+mn-lt"/>
              </a:rPr>
              <a:t> is </a:t>
            </a:r>
            <a:r>
              <a:rPr lang="en-US" b="0" i="0">
                <a:effectLst/>
                <a:latin typeface="+mn-lt"/>
              </a:rPr>
              <a:t>-0.3</a:t>
            </a:r>
            <a:r>
              <a:rPr lang="en-US" altLang="zh-TW" b="0" i="0">
                <a:effectLst/>
                <a:latin typeface="+mn-lt"/>
              </a:rPr>
              <a:t>851 Eh</a:t>
            </a:r>
            <a:endParaRPr lang="en-US" b="0" i="0" dirty="0">
              <a:effectLst/>
              <a:latin typeface="+mn-lt"/>
            </a:endParaRPr>
          </a:p>
          <a:p>
            <a:pPr marL="0" indent="0">
              <a:buNone/>
            </a:pPr>
            <a:r>
              <a:rPr lang="en-US" b="0" i="0" dirty="0">
                <a:effectLst/>
                <a:latin typeface="+mn-lt"/>
              </a:rPr>
              <a:t>Self-interaction error is J11_a - K11_a, 0.002</a:t>
            </a:r>
            <a:r>
              <a:rPr lang="en-US" altLang="zh-TW" b="0" i="0" dirty="0">
                <a:effectLst/>
                <a:latin typeface="+mn-lt"/>
              </a:rPr>
              <a:t>2</a:t>
            </a:r>
            <a:r>
              <a:rPr lang="en-US" b="0" i="0" dirty="0">
                <a:effectLst/>
                <a:latin typeface="+mn-lt"/>
              </a:rPr>
              <a:t> Eh</a:t>
            </a:r>
            <a:endParaRPr lang="en-US" dirty="0">
              <a:latin typeface="+mn-lt"/>
            </a:endParaRPr>
          </a:p>
        </p:txBody>
      </p:sp>
      <p:sp>
        <p:nvSpPr>
          <p:cNvPr id="4" name="投影片編號版面配置區 3">
            <a:extLst>
              <a:ext uri="{FF2B5EF4-FFF2-40B4-BE49-F238E27FC236}">
                <a16:creationId xmlns:a16="http://schemas.microsoft.com/office/drawing/2014/main" id="{F93F5E7C-40A9-4A8B-9853-66794881A0ED}"/>
              </a:ext>
            </a:extLst>
          </p:cNvPr>
          <p:cNvSpPr>
            <a:spLocks noGrp="1"/>
          </p:cNvSpPr>
          <p:nvPr>
            <p:ph type="sldNum" sz="quarter" idx="12"/>
          </p:nvPr>
        </p:nvSpPr>
        <p:spPr/>
        <p:txBody>
          <a:bodyPr/>
          <a:lstStyle/>
          <a:p>
            <a:fld id="{E1EB6482-E8AD-494A-B82D-562298BE05A7}" type="slidenum">
              <a:rPr lang="zh-TW" altLang="en-US" smtClean="0"/>
              <a:pPr/>
              <a:t>57</a:t>
            </a:fld>
            <a:endParaRPr lang="zh-TW" altLang="en-US"/>
          </a:p>
        </p:txBody>
      </p:sp>
    </p:spTree>
    <p:extLst>
      <p:ext uri="{BB962C8B-B14F-4D97-AF65-F5344CB8AC3E}">
        <p14:creationId xmlns:p14="http://schemas.microsoft.com/office/powerpoint/2010/main" val="31279087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Hartree </a:t>
            </a:r>
            <a:r>
              <a:rPr lang="en-US" dirty="0" err="1"/>
              <a:t>Fock</a:t>
            </a:r>
            <a:r>
              <a:rPr lang="en-US" dirty="0"/>
              <a:t> theory</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58</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461665"/>
          </a:xfrm>
          <a:prstGeom prst="rect">
            <a:avLst/>
          </a:prstGeom>
          <a:noFill/>
        </p:spPr>
        <p:txBody>
          <a:bodyPr wrap="square" rtlCol="0">
            <a:spAutoFit/>
          </a:bodyPr>
          <a:lstStyle/>
          <a:p>
            <a:pPr algn="just"/>
            <a:r>
              <a:rPr lang="en-US" sz="2400" dirty="0"/>
              <a:t>The sum of the eigenvalues from the </a:t>
            </a:r>
            <a:r>
              <a:rPr lang="en-US" sz="2400" dirty="0" err="1"/>
              <a:t>Fock</a:t>
            </a:r>
            <a:r>
              <a:rPr lang="en-US" sz="2400" dirty="0"/>
              <a:t> operator is</a:t>
            </a:r>
          </a:p>
        </p:txBody>
      </p:sp>
      <p:sp>
        <p:nvSpPr>
          <p:cNvPr id="14" name="TextBox 13">
            <a:extLst>
              <a:ext uri="{FF2B5EF4-FFF2-40B4-BE49-F238E27FC236}">
                <a16:creationId xmlns:a16="http://schemas.microsoft.com/office/drawing/2014/main" id="{4BA707FE-8255-FB4A-C7B3-87B7E187ECEB}"/>
              </a:ext>
            </a:extLst>
          </p:cNvPr>
          <p:cNvSpPr txBox="1"/>
          <p:nvPr/>
        </p:nvSpPr>
        <p:spPr>
          <a:xfrm>
            <a:off x="390545" y="3429000"/>
            <a:ext cx="8296256" cy="461665"/>
          </a:xfrm>
          <a:prstGeom prst="rect">
            <a:avLst/>
          </a:prstGeom>
          <a:noFill/>
        </p:spPr>
        <p:txBody>
          <a:bodyPr wrap="square" rtlCol="0">
            <a:spAutoFit/>
          </a:bodyPr>
          <a:lstStyle/>
          <a:p>
            <a:pPr algn="just"/>
            <a:r>
              <a:rPr lang="en-US" sz="2400" dirty="0"/>
              <a:t>Let’s consider a closed-shell Slater determinant</a:t>
            </a:r>
          </a:p>
        </p:txBody>
      </p:sp>
      <p:pic>
        <p:nvPicPr>
          <p:cNvPr id="3" name="Picture 2">
            <a:extLst>
              <a:ext uri="{FF2B5EF4-FFF2-40B4-BE49-F238E27FC236}">
                <a16:creationId xmlns:a16="http://schemas.microsoft.com/office/drawing/2014/main" id="{DEF441AE-FDB0-7C65-602E-D1ABD7111F3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518" y="1241152"/>
            <a:ext cx="4420844" cy="841248"/>
          </a:xfrm>
          <a:prstGeom prst="rect">
            <a:avLst/>
          </a:prstGeom>
        </p:spPr>
      </p:pic>
      <p:pic>
        <p:nvPicPr>
          <p:cNvPr id="4" name="Picture 3">
            <a:extLst>
              <a:ext uri="{FF2B5EF4-FFF2-40B4-BE49-F238E27FC236}">
                <a16:creationId xmlns:a16="http://schemas.microsoft.com/office/drawing/2014/main" id="{584BA5B7-34F2-B561-F145-AFB0FF2308DA}"/>
              </a:ext>
            </a:extLst>
          </p:cNvPr>
          <p:cNvPicPr>
            <a:picLocks noChangeAspect="1"/>
          </p:cNvPicPr>
          <p:nvPr/>
        </p:nvPicPr>
        <p:blipFill>
          <a:blip r:embed="rId3"/>
          <a:stretch>
            <a:fillRect/>
          </a:stretch>
        </p:blipFill>
        <p:spPr>
          <a:xfrm>
            <a:off x="488518" y="2543888"/>
            <a:ext cx="4600016" cy="841248"/>
          </a:xfrm>
          <a:prstGeom prst="rect">
            <a:avLst/>
          </a:prstGeom>
        </p:spPr>
      </p:pic>
      <p:sp>
        <p:nvSpPr>
          <p:cNvPr id="5" name="TextBox 4">
            <a:extLst>
              <a:ext uri="{FF2B5EF4-FFF2-40B4-BE49-F238E27FC236}">
                <a16:creationId xmlns:a16="http://schemas.microsoft.com/office/drawing/2014/main" id="{DEAB941D-132D-5656-6A02-986815E8CBCC}"/>
              </a:ext>
            </a:extLst>
          </p:cNvPr>
          <p:cNvSpPr txBox="1"/>
          <p:nvPr/>
        </p:nvSpPr>
        <p:spPr>
          <a:xfrm>
            <a:off x="390545" y="2082400"/>
            <a:ext cx="8296256" cy="461665"/>
          </a:xfrm>
          <a:prstGeom prst="rect">
            <a:avLst/>
          </a:prstGeom>
          <a:noFill/>
        </p:spPr>
        <p:txBody>
          <a:bodyPr wrap="square" rtlCol="0">
            <a:spAutoFit/>
          </a:bodyPr>
          <a:lstStyle/>
          <a:p>
            <a:pPr algn="just"/>
            <a:r>
              <a:rPr lang="en-US" sz="2400" dirty="0"/>
              <a:t>which is </a:t>
            </a:r>
            <a:r>
              <a:rPr lang="en-US" sz="2400" i="1" dirty="0"/>
              <a:t>not</a:t>
            </a:r>
            <a:r>
              <a:rPr lang="en-US" sz="2400" dirty="0"/>
              <a:t> the energy of the system</a:t>
            </a:r>
          </a:p>
        </p:txBody>
      </p:sp>
      <p:pic>
        <p:nvPicPr>
          <p:cNvPr id="6" name="Picture 5">
            <a:extLst>
              <a:ext uri="{FF2B5EF4-FFF2-40B4-BE49-F238E27FC236}">
                <a16:creationId xmlns:a16="http://schemas.microsoft.com/office/drawing/2014/main" id="{E2661B6A-BB46-98DC-FEFB-488B6567A7C8}"/>
              </a:ext>
            </a:extLst>
          </p:cNvPr>
          <p:cNvPicPr>
            <a:picLocks noChangeAspect="1"/>
          </p:cNvPicPr>
          <p:nvPr/>
        </p:nvPicPr>
        <p:blipFill>
          <a:blip r:embed="rId4"/>
          <a:stretch>
            <a:fillRect/>
          </a:stretch>
        </p:blipFill>
        <p:spPr>
          <a:xfrm>
            <a:off x="5838552" y="2543888"/>
            <a:ext cx="1396114" cy="84124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9989D5-79BE-D1DD-5C3A-8B3D5BAA29BF}"/>
                  </a:ext>
                </a:extLst>
              </p:cNvPr>
              <p:cNvSpPr txBox="1"/>
              <p:nvPr/>
            </p:nvSpPr>
            <p:spPr>
              <a:xfrm>
                <a:off x="5288014" y="2779934"/>
                <a:ext cx="3510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7" name="TextBox 6">
                <a:extLst>
                  <a:ext uri="{FF2B5EF4-FFF2-40B4-BE49-F238E27FC236}">
                    <a16:creationId xmlns:a16="http://schemas.microsoft.com/office/drawing/2014/main" id="{A39989D5-79BE-D1DD-5C3A-8B3D5BAA29BF}"/>
                  </a:ext>
                </a:extLst>
              </p:cNvPr>
              <p:cNvSpPr txBox="1">
                <a:spLocks noRot="1" noChangeAspect="1" noMove="1" noResize="1" noEditPoints="1" noAdjustHandles="1" noChangeArrowheads="1" noChangeShapeType="1" noTextEdit="1"/>
              </p:cNvSpPr>
              <p:nvPr/>
            </p:nvSpPr>
            <p:spPr>
              <a:xfrm>
                <a:off x="5288014" y="2779934"/>
                <a:ext cx="351058" cy="369332"/>
              </a:xfrm>
              <a:prstGeom prst="rect">
                <a:avLst/>
              </a:prstGeom>
              <a:blipFill>
                <a:blip r:embed="rId5"/>
                <a:stretch>
                  <a:fillRect l="-10345" r="-10345"/>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B1C51035-5110-A9AE-5082-8CE15F885F6B}"/>
              </a:ext>
            </a:extLst>
          </p:cNvPr>
          <p:cNvPicPr>
            <a:picLocks noChangeAspect="1"/>
          </p:cNvPicPr>
          <p:nvPr/>
        </p:nvPicPr>
        <p:blipFill>
          <a:blip r:embed="rId6"/>
          <a:stretch>
            <a:fillRect/>
          </a:stretch>
        </p:blipFill>
        <p:spPr>
          <a:xfrm>
            <a:off x="488518" y="3890665"/>
            <a:ext cx="8017466" cy="438912"/>
          </a:xfrm>
          <a:prstGeom prst="rect">
            <a:avLst/>
          </a:prstGeom>
        </p:spPr>
      </p:pic>
      <p:sp>
        <p:nvSpPr>
          <p:cNvPr id="10" name="TextBox 9">
            <a:extLst>
              <a:ext uri="{FF2B5EF4-FFF2-40B4-BE49-F238E27FC236}">
                <a16:creationId xmlns:a16="http://schemas.microsoft.com/office/drawing/2014/main" id="{78AAEB1E-7B74-683C-86AF-797BD6D06243}"/>
              </a:ext>
            </a:extLst>
          </p:cNvPr>
          <p:cNvSpPr txBox="1"/>
          <p:nvPr/>
        </p:nvSpPr>
        <p:spPr>
          <a:xfrm>
            <a:off x="390545" y="4352330"/>
            <a:ext cx="8296256" cy="461665"/>
          </a:xfrm>
          <a:prstGeom prst="rect">
            <a:avLst/>
          </a:prstGeom>
          <a:noFill/>
        </p:spPr>
        <p:txBody>
          <a:bodyPr wrap="square" rtlCol="0">
            <a:spAutoFit/>
          </a:bodyPr>
          <a:lstStyle/>
          <a:p>
            <a:pPr algn="just"/>
            <a:r>
              <a:rPr lang="en-US" sz="2400" dirty="0"/>
              <a:t>The corresponding HF equation is</a:t>
            </a:r>
          </a:p>
        </p:txBody>
      </p:sp>
      <p:pic>
        <p:nvPicPr>
          <p:cNvPr id="16" name="Picture 15">
            <a:extLst>
              <a:ext uri="{FF2B5EF4-FFF2-40B4-BE49-F238E27FC236}">
                <a16:creationId xmlns:a16="http://schemas.microsoft.com/office/drawing/2014/main" id="{0C20858B-E4A1-1B76-3DE9-F363065F7B37}"/>
              </a:ext>
            </a:extLst>
          </p:cNvPr>
          <p:cNvPicPr>
            <a:picLocks noChangeAspect="1"/>
          </p:cNvPicPr>
          <p:nvPr/>
        </p:nvPicPr>
        <p:blipFill>
          <a:blip r:embed="rId7"/>
          <a:stretch>
            <a:fillRect/>
          </a:stretch>
        </p:blipFill>
        <p:spPr>
          <a:xfrm>
            <a:off x="488519" y="4836748"/>
            <a:ext cx="4192057" cy="438912"/>
          </a:xfrm>
          <a:prstGeom prst="rect">
            <a:avLst/>
          </a:prstGeom>
        </p:spPr>
      </p:pic>
    </p:spTree>
    <p:extLst>
      <p:ext uri="{BB962C8B-B14F-4D97-AF65-F5344CB8AC3E}">
        <p14:creationId xmlns:p14="http://schemas.microsoft.com/office/powerpoint/2010/main" val="8016945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Hartree </a:t>
            </a:r>
            <a:r>
              <a:rPr lang="en-US" dirty="0" err="1"/>
              <a:t>Fock</a:t>
            </a:r>
            <a:r>
              <a:rPr lang="en-US" dirty="0"/>
              <a:t> theory</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59</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2127031"/>
            <a:ext cx="8296256" cy="461665"/>
          </a:xfrm>
          <a:prstGeom prst="rect">
            <a:avLst/>
          </a:prstGeom>
          <a:noFill/>
        </p:spPr>
        <p:txBody>
          <a:bodyPr wrap="square" rtlCol="0">
            <a:spAutoFit/>
          </a:bodyPr>
          <a:lstStyle/>
          <a:p>
            <a:pPr algn="just"/>
            <a:r>
              <a:rPr lang="en-US" sz="2400" dirty="0"/>
              <a:t>Expand the integrand by the definition of the </a:t>
            </a:r>
            <a:r>
              <a:rPr lang="en-US" sz="2400" dirty="0" err="1"/>
              <a:t>Fock</a:t>
            </a:r>
            <a:r>
              <a:rPr lang="en-US" sz="2400" dirty="0"/>
              <a:t> operator</a:t>
            </a:r>
          </a:p>
        </p:txBody>
      </p:sp>
      <p:pic>
        <p:nvPicPr>
          <p:cNvPr id="3" name="Picture 2">
            <a:extLst>
              <a:ext uri="{FF2B5EF4-FFF2-40B4-BE49-F238E27FC236}">
                <a16:creationId xmlns:a16="http://schemas.microsoft.com/office/drawing/2014/main" id="{DEF441AE-FDB0-7C65-602E-D1ABD7111F3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518" y="2610397"/>
            <a:ext cx="7955279" cy="173736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F779B81-B315-88EE-0CDF-33E5DF05EFE0}"/>
                  </a:ext>
                </a:extLst>
              </p:cNvPr>
              <p:cNvSpPr txBox="1"/>
              <p:nvPr/>
            </p:nvSpPr>
            <p:spPr>
              <a:xfrm>
                <a:off x="390544" y="779664"/>
                <a:ext cx="8296256" cy="461665"/>
              </a:xfrm>
              <a:prstGeom prst="rect">
                <a:avLst/>
              </a:prstGeom>
              <a:noFill/>
            </p:spPr>
            <p:txBody>
              <a:bodyPr wrap="square" rtlCol="0">
                <a:spAutoFit/>
              </a:bodyPr>
              <a:lstStyle/>
              <a:p>
                <a:pPr algn="just"/>
                <a:r>
                  <a:rPr lang="en-US" sz="2400" dirty="0"/>
                  <a:t>Multiplying on the left by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𝛼</m:t>
                        </m:r>
                      </m:e>
                      <m:sup>
                        <m:r>
                          <a:rPr lang="en-US" sz="2400" b="0" i="1" smtClean="0">
                            <a:latin typeface="Cambria Math" panose="02040503050406030204" pitchFamily="18" charset="0"/>
                          </a:rPr>
                          <m:t>∗</m:t>
                        </m:r>
                      </m:sup>
                    </m:sSup>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1</m:t>
                            </m:r>
                          </m:sub>
                        </m:sSub>
                      </m:e>
                    </m:d>
                  </m:oMath>
                </a14:m>
                <a:r>
                  <a:rPr lang="en-US" sz="2400" dirty="0">
                    <a:latin typeface=""/>
                  </a:rPr>
                  <a:t> and integrating over spin</a:t>
                </a:r>
              </a:p>
            </p:txBody>
          </p:sp>
        </mc:Choice>
        <mc:Fallback xmlns="">
          <p:sp>
            <p:nvSpPr>
              <p:cNvPr id="12" name="TextBox 11">
                <a:extLst>
                  <a:ext uri="{FF2B5EF4-FFF2-40B4-BE49-F238E27FC236}">
                    <a16:creationId xmlns:a16="http://schemas.microsoft.com/office/drawing/2014/main" id="{BF779B81-B315-88EE-0CDF-33E5DF05EFE0}"/>
                  </a:ext>
                </a:extLst>
              </p:cNvPr>
              <p:cNvSpPr txBox="1">
                <a:spLocks noRot="1" noChangeAspect="1" noMove="1" noResize="1" noEditPoints="1" noAdjustHandles="1" noChangeArrowheads="1" noChangeShapeType="1" noTextEdit="1"/>
              </p:cNvSpPr>
              <p:nvPr/>
            </p:nvSpPr>
            <p:spPr>
              <a:xfrm>
                <a:off x="390544" y="779664"/>
                <a:ext cx="8296256" cy="461665"/>
              </a:xfrm>
              <a:prstGeom prst="rect">
                <a:avLst/>
              </a:prstGeom>
              <a:blipFill>
                <a:blip r:embed="rId3"/>
                <a:stretch>
                  <a:fillRect l="-1070" t="-10811" b="-27027"/>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803111FE-65B9-7027-CC46-9FFB87733FA8}"/>
              </a:ext>
            </a:extLst>
          </p:cNvPr>
          <p:cNvPicPr>
            <a:picLocks noChangeAspect="1"/>
          </p:cNvPicPr>
          <p:nvPr/>
        </p:nvPicPr>
        <p:blipFill>
          <a:blip r:embed="rId4"/>
          <a:stretch>
            <a:fillRect/>
          </a:stretch>
        </p:blipFill>
        <p:spPr>
          <a:xfrm>
            <a:off x="488518" y="1264082"/>
            <a:ext cx="5380485" cy="841248"/>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57B0055-53B3-2876-1EEC-C2445003E6B5}"/>
                  </a:ext>
                </a:extLst>
              </p:cNvPr>
              <p:cNvSpPr txBox="1"/>
              <p:nvPr/>
            </p:nvSpPr>
            <p:spPr>
              <a:xfrm>
                <a:off x="390545" y="4369458"/>
                <a:ext cx="8296256" cy="2473562"/>
              </a:xfrm>
              <a:prstGeom prst="rect">
                <a:avLst/>
              </a:prstGeom>
              <a:noFill/>
            </p:spPr>
            <p:txBody>
              <a:bodyPr wrap="square" rtlCol="0">
                <a:spAutoFit/>
              </a:bodyPr>
              <a:lstStyle/>
              <a:p>
                <a:pPr marL="457200" indent="-457200" algn="just">
                  <a:buFont typeface="+mj-lt"/>
                  <a:buAutoNum type="arabicPeriod"/>
                </a:pPr>
                <a:r>
                  <a:rPr lang="en-US" sz="2400" dirty="0"/>
                  <a:t>The coulomb and exchange operators can be combined using the permutation operator, </a:t>
                </a:r>
                <a14:m>
                  <m:oMath xmlns:m="http://schemas.openxmlformats.org/officeDocument/2006/math">
                    <m:sSub>
                      <m:sSubPr>
                        <m:ctrlPr>
                          <a:rPr lang="en-US" sz="2400" b="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𝑃</m:t>
                            </m:r>
                          </m:e>
                        </m:acc>
                      </m:e>
                      <m:sub>
                        <m:r>
                          <a:rPr lang="en-US" sz="2400" b="0" i="1" smtClean="0">
                            <a:latin typeface="Cambria Math" panose="02040503050406030204" pitchFamily="18" charset="0"/>
                          </a:rPr>
                          <m:t>12</m:t>
                        </m:r>
                      </m:sub>
                    </m:sSub>
                  </m:oMath>
                </a14:m>
                <a:endParaRPr lang="en-US" sz="2400" dirty="0"/>
              </a:p>
              <a:p>
                <a:pPr marL="457200" indent="-457200" algn="just">
                  <a:buFont typeface="+mj-lt"/>
                  <a:buAutoNum type="arabicPeriod"/>
                </a:pPr>
                <a:r>
                  <a:rPr lang="en-US" sz="2400" dirty="0"/>
                  <a:t>The mean-field, </a:t>
                </a:r>
                <a14:m>
                  <m:oMath xmlns:m="http://schemas.openxmlformats.org/officeDocument/2006/math">
                    <m:nary>
                      <m:naryPr>
                        <m:chr m:val="∑"/>
                        <m:supHide m:val="on"/>
                        <m:ctrlPr>
                          <a:rPr lang="en-US" sz="2400" i="1" smtClean="0">
                            <a:latin typeface="Cambria Math" panose="02040503050406030204" pitchFamily="18" charset="0"/>
                          </a:rPr>
                        </m:ctrlPr>
                      </m:naryPr>
                      <m:sub>
                        <m:r>
                          <m:rPr>
                            <m:brk m:alnAt="7"/>
                          </m:rPr>
                          <a:rPr lang="en-US" sz="2400" b="0" i="1" smtClean="0">
                            <a:latin typeface="Cambria Math" panose="02040503050406030204" pitchFamily="18" charset="0"/>
                          </a:rPr>
                          <m:t>𝑐</m:t>
                        </m:r>
                      </m:sub>
                      <m:sup/>
                      <m:e>
                        <m:nary>
                          <m:naryPr>
                            <m:limLoc m:val="undOvr"/>
                            <m:subHide m:val="on"/>
                            <m:supHide m:val="on"/>
                            <m:ctrlPr>
                              <a:rPr lang="en-US" sz="2400" i="1" smtClean="0">
                                <a:latin typeface="Cambria Math" panose="02040503050406030204" pitchFamily="18" charset="0"/>
                              </a:rPr>
                            </m:ctrlPr>
                          </m:naryPr>
                          <m:sub/>
                          <m:sup/>
                          <m:e>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e>
                              <m:sub>
                                <m:r>
                                  <a:rPr lang="en-US" sz="2400" b="0" i="1" smtClean="0">
                                    <a:latin typeface="Cambria Math" panose="02040503050406030204" pitchFamily="18" charset="0"/>
                                  </a:rPr>
                                  <m:t>2</m:t>
                                </m:r>
                              </m:sub>
                            </m:sSub>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𝜒</m:t>
                                </m:r>
                              </m:e>
                              <m:sub>
                                <m:r>
                                  <a:rPr lang="en-US" sz="2400" b="0" i="1" smtClean="0">
                                    <a:latin typeface="Cambria Math" panose="02040503050406030204" pitchFamily="18" charset="0"/>
                                  </a:rPr>
                                  <m:t>𝑐</m:t>
                                </m:r>
                              </m:sub>
                              <m:sup>
                                <m:r>
                                  <a:rPr lang="en-US" sz="2400" b="0" i="1" smtClean="0">
                                    <a:latin typeface="Cambria Math" panose="02040503050406030204" pitchFamily="18" charset="0"/>
                                  </a:rPr>
                                  <m:t>∗</m:t>
                                </m:r>
                              </m:sup>
                            </m:sSubSup>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e>
                                  <m:sub>
                                    <m:r>
                                      <a:rPr lang="en-US" sz="2400" b="0" i="1" smtClean="0">
                                        <a:latin typeface="Cambria Math" panose="02040503050406030204" pitchFamily="18" charset="0"/>
                                      </a:rPr>
                                      <m:t>2</m:t>
                                    </m:r>
                                  </m:sub>
                                </m:sSub>
                              </m:e>
                            </m:d>
                          </m:e>
                        </m:nary>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𝑟</m:t>
                            </m:r>
                          </m:e>
                          <m:sub>
                            <m:r>
                              <m:rPr>
                                <m:brk m:alnAt="7"/>
                              </m:rPr>
                              <a:rPr lang="en-US" sz="2400" b="0" i="1" smtClean="0">
                                <a:latin typeface="Cambria Math" panose="02040503050406030204" pitchFamily="18" charset="0"/>
                              </a:rPr>
                              <m:t>1</m:t>
                            </m:r>
                            <m:r>
                              <a:rPr lang="en-US" sz="2400" b="0" i="1" smtClean="0">
                                <a:latin typeface="Cambria Math" panose="02040503050406030204" pitchFamily="18" charset="0"/>
                              </a:rPr>
                              <m:t>2</m:t>
                            </m:r>
                          </m:sub>
                          <m:sup>
                            <m:r>
                              <m:rPr>
                                <m:brk m:alnAt="7"/>
                              </m:rPr>
                              <a:rPr lang="en-US" sz="2400" b="0" i="1" smtClean="0">
                                <a:latin typeface="Cambria Math" panose="02040503050406030204" pitchFamily="18" charset="0"/>
                              </a:rPr>
                              <m:t>−</m:t>
                            </m:r>
                            <m:r>
                              <a:rPr lang="en-US" sz="2400" b="0" i="1" smtClean="0">
                                <a:latin typeface="Cambria Math" panose="02040503050406030204" pitchFamily="18" charset="0"/>
                              </a:rPr>
                              <m:t>1</m:t>
                            </m:r>
                          </m:sup>
                        </m:sSubSup>
                        <m:d>
                          <m:dPr>
                            <m:ctrlPr>
                              <a:rPr lang="en-US" sz="2400" b="0" i="1" smtClean="0">
                                <a:latin typeface="Cambria Math" panose="02040503050406030204" pitchFamily="18" charset="0"/>
                              </a:rPr>
                            </m:ctrlPr>
                          </m:dPr>
                          <m:e>
                            <m:r>
                              <m:rPr>
                                <m:brk m:alnAt="7"/>
                              </m:rPr>
                              <a:rPr lang="en-US" sz="2400" b="0" i="1" smtClean="0">
                                <a:latin typeface="Cambria Math" panose="02040503050406030204" pitchFamily="18" charset="0"/>
                              </a:rPr>
                              <m:t>1</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e>
                                </m:acc>
                              </m:e>
                              <m:sub>
                                <m:r>
                                  <m:rPr>
                                    <m:brk m:alnAt="7"/>
                                  </m:rPr>
                                  <a:rPr lang="en-US" sz="2400" b="0" i="1" smtClean="0">
                                    <a:latin typeface="Cambria Math" panose="02040503050406030204" pitchFamily="18" charset="0"/>
                                  </a:rPr>
                                  <m:t>1</m:t>
                                </m:r>
                                <m:r>
                                  <a:rPr lang="en-US" sz="2400" b="0" i="1" smtClean="0">
                                    <a:latin typeface="Cambria Math" panose="02040503050406030204" pitchFamily="18" charset="0"/>
                                  </a:rPr>
                                  <m:t>2</m:t>
                                </m:r>
                              </m:sub>
                            </m:sSub>
                          </m:e>
                        </m:d>
                      </m:e>
                    </m:nary>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𝜒</m:t>
                        </m:r>
                      </m:e>
                      <m:sub>
                        <m:r>
                          <a:rPr lang="en-US" sz="2400" b="0" i="1" smtClean="0">
                            <a:latin typeface="Cambria Math" panose="02040503050406030204" pitchFamily="18" charset="0"/>
                          </a:rPr>
                          <m:t>𝑐</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e>
                          <m:sub>
                            <m:r>
                              <a:rPr lang="en-US" sz="2400" i="1">
                                <a:latin typeface="Cambria Math" panose="02040503050406030204" pitchFamily="18" charset="0"/>
                              </a:rPr>
                              <m:t>2</m:t>
                            </m:r>
                          </m:sub>
                        </m:sSub>
                      </m:e>
                    </m:d>
                  </m:oMath>
                </a14:m>
                <a:r>
                  <a:rPr lang="en-US" sz="2400" dirty="0"/>
                  <a:t>, sums over all other electrons </a:t>
                </a:r>
                <a:r>
                  <a:rPr lang="en-US" sz="2400" i="1" dirty="0"/>
                  <a:t>c</a:t>
                </a:r>
                <a:r>
                  <a:rPr lang="en-US" sz="2400" dirty="0"/>
                  <a:t>, each smears in the phase space </a:t>
                </a:r>
                <a14:m>
                  <m:oMath xmlns:m="http://schemas.openxmlformats.org/officeDocument/2006/math">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e>
                      <m:sub>
                        <m:r>
                          <a:rPr lang="en-US" sz="2400" b="0" i="1" smtClean="0">
                            <a:latin typeface="Cambria Math" panose="02040503050406030204" pitchFamily="18" charset="0"/>
                          </a:rPr>
                          <m:t>2</m:t>
                        </m:r>
                      </m:sub>
                    </m:sSub>
                  </m:oMath>
                </a14:m>
                <a:r>
                  <a:rPr lang="en-US" sz="2400" dirty="0"/>
                  <a:t>. </a:t>
                </a:r>
                <a:r>
                  <a:rPr lang="en-US" sz="2400" i="1" dirty="0"/>
                  <a:t>The phase space contains both the spatial (</a:t>
                </a:r>
                <a14:m>
                  <m:oMath xmlns:m="http://schemas.openxmlformats.org/officeDocument/2006/math">
                    <m:r>
                      <a:rPr lang="en-US" sz="2400" i="1">
                        <a:latin typeface="Cambria Math" panose="02040503050406030204" pitchFamily="18" charset="0"/>
                      </a:rPr>
                      <m:t>𝑑</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𝑟</m:t>
                        </m:r>
                      </m:e>
                      <m:sub>
                        <m:r>
                          <a:rPr lang="en-US" sz="2400" i="1">
                            <a:latin typeface="Cambria Math" panose="02040503050406030204" pitchFamily="18" charset="0"/>
                          </a:rPr>
                          <m:t>2</m:t>
                        </m:r>
                      </m:sub>
                    </m:sSub>
                  </m:oMath>
                </a14:m>
                <a:r>
                  <a:rPr lang="en-US" sz="2400" i="1" dirty="0"/>
                  <a:t>) and the spin (</a:t>
                </a:r>
                <a14:m>
                  <m:oMath xmlns:m="http://schemas.openxmlformats.org/officeDocument/2006/math">
                    <m:r>
                      <a:rPr lang="en-US" sz="2400" i="1">
                        <a:latin typeface="Cambria Math" panose="02040503050406030204" pitchFamily="18" charset="0"/>
                      </a:rPr>
                      <m:t>𝑑</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𝑤</m:t>
                        </m:r>
                      </m:e>
                      <m:sub>
                        <m:r>
                          <a:rPr lang="en-US" sz="2400" i="1">
                            <a:latin typeface="Cambria Math" panose="02040503050406030204" pitchFamily="18" charset="0"/>
                          </a:rPr>
                          <m:t>2</m:t>
                        </m:r>
                      </m:sub>
                    </m:sSub>
                  </m:oMath>
                </a14:m>
                <a:r>
                  <a:rPr lang="en-US" sz="2400" i="1" dirty="0"/>
                  <a:t>) parts.</a:t>
                </a:r>
              </a:p>
            </p:txBody>
          </p:sp>
        </mc:Choice>
        <mc:Fallback xmlns="">
          <p:sp>
            <p:nvSpPr>
              <p:cNvPr id="18" name="TextBox 17">
                <a:extLst>
                  <a:ext uri="{FF2B5EF4-FFF2-40B4-BE49-F238E27FC236}">
                    <a16:creationId xmlns:a16="http://schemas.microsoft.com/office/drawing/2014/main" id="{157B0055-53B3-2876-1EEC-C2445003E6B5}"/>
                  </a:ext>
                </a:extLst>
              </p:cNvPr>
              <p:cNvSpPr txBox="1">
                <a:spLocks noRot="1" noChangeAspect="1" noMove="1" noResize="1" noEditPoints="1" noAdjustHandles="1" noChangeArrowheads="1" noChangeShapeType="1" noTextEdit="1"/>
              </p:cNvSpPr>
              <p:nvPr/>
            </p:nvSpPr>
            <p:spPr>
              <a:xfrm>
                <a:off x="390545" y="4369458"/>
                <a:ext cx="8296256" cy="2473562"/>
              </a:xfrm>
              <a:prstGeom prst="rect">
                <a:avLst/>
              </a:prstGeom>
              <a:blipFill>
                <a:blip r:embed="rId5"/>
                <a:stretch>
                  <a:fillRect l="-917" t="-2041" r="-1223" b="-1020"/>
                </a:stretch>
              </a:blipFill>
            </p:spPr>
            <p:txBody>
              <a:bodyPr/>
              <a:lstStyle/>
              <a:p>
                <a:r>
                  <a:rPr lang="en-US">
                    <a:noFill/>
                  </a:rPr>
                  <a:t> </a:t>
                </a:r>
              </a:p>
            </p:txBody>
          </p:sp>
        </mc:Fallback>
      </mc:AlternateContent>
    </p:spTree>
    <p:extLst>
      <p:ext uri="{BB962C8B-B14F-4D97-AF65-F5344CB8AC3E}">
        <p14:creationId xmlns:p14="http://schemas.microsoft.com/office/powerpoint/2010/main" val="2545376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Born-Oppenheimer Approx.</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6</a:t>
            </a:fld>
            <a:endParaRPr lang="zh-TW" altLang="en-US"/>
          </a:p>
        </p:txBody>
      </p:sp>
      <p:pic>
        <p:nvPicPr>
          <p:cNvPr id="5" name="Picture 4">
            <a:extLst>
              <a:ext uri="{FF2B5EF4-FFF2-40B4-BE49-F238E27FC236}">
                <a16:creationId xmlns:a16="http://schemas.microsoft.com/office/drawing/2014/main" id="{2CA93FB3-5ED5-E562-FB81-4B9C04BCA4F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517" y="1259077"/>
            <a:ext cx="5934054" cy="1881056"/>
          </a:xfrm>
          <a:prstGeom prst="rect">
            <a:avLst/>
          </a:prstGeom>
        </p:spPr>
      </p:pic>
      <p:sp>
        <p:nvSpPr>
          <p:cNvPr id="9" name="TextBox 8">
            <a:extLst>
              <a:ext uri="{FF2B5EF4-FFF2-40B4-BE49-F238E27FC236}">
                <a16:creationId xmlns:a16="http://schemas.microsoft.com/office/drawing/2014/main" id="{244FD8F1-9BC8-AE23-8903-E0FCFE1BE61B}"/>
              </a:ext>
            </a:extLst>
          </p:cNvPr>
          <p:cNvSpPr txBox="1"/>
          <p:nvPr/>
        </p:nvSpPr>
        <p:spPr>
          <a:xfrm>
            <a:off x="390544" y="773668"/>
            <a:ext cx="3114955" cy="461665"/>
          </a:xfrm>
          <a:prstGeom prst="rect">
            <a:avLst/>
          </a:prstGeom>
          <a:noFill/>
        </p:spPr>
        <p:txBody>
          <a:bodyPr wrap="none" rtlCol="0">
            <a:spAutoFit/>
          </a:bodyPr>
          <a:lstStyle/>
          <a:p>
            <a:r>
              <a:rPr lang="en-US" sz="2400" dirty="0"/>
              <a:t>Schrodinger equation</a:t>
            </a:r>
          </a:p>
        </p:txBody>
      </p:sp>
      <p:sp>
        <p:nvSpPr>
          <p:cNvPr id="16" name="TextBox 15">
            <a:extLst>
              <a:ext uri="{FF2B5EF4-FFF2-40B4-BE49-F238E27FC236}">
                <a16:creationId xmlns:a16="http://schemas.microsoft.com/office/drawing/2014/main" id="{297CFC8A-E74F-B70E-1F6B-9287FE9D6D48}"/>
              </a:ext>
            </a:extLst>
          </p:cNvPr>
          <p:cNvSpPr txBox="1"/>
          <p:nvPr/>
        </p:nvSpPr>
        <p:spPr>
          <a:xfrm>
            <a:off x="390544" y="3174909"/>
            <a:ext cx="7614585" cy="461665"/>
          </a:xfrm>
          <a:prstGeom prst="rect">
            <a:avLst/>
          </a:prstGeom>
          <a:noFill/>
        </p:spPr>
        <p:txBody>
          <a:bodyPr wrap="none" rtlCol="0">
            <a:spAutoFit/>
          </a:bodyPr>
          <a:lstStyle/>
          <a:p>
            <a:r>
              <a:rPr lang="en-US" sz="2400" dirty="0"/>
              <a:t>can be separated into the electronic and nuclear parts:</a:t>
            </a:r>
          </a:p>
        </p:txBody>
      </p:sp>
      <p:pic>
        <p:nvPicPr>
          <p:cNvPr id="13" name="Picture 12">
            <a:extLst>
              <a:ext uri="{FF2B5EF4-FFF2-40B4-BE49-F238E27FC236}">
                <a16:creationId xmlns:a16="http://schemas.microsoft.com/office/drawing/2014/main" id="{3ED7E02A-E552-B0DF-8577-BF0B0CAB351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8517" y="3648846"/>
            <a:ext cx="6229016" cy="841248"/>
          </a:xfrm>
          <a:prstGeom prst="rect">
            <a:avLst/>
          </a:prstGeom>
        </p:spPr>
      </p:pic>
      <p:sp>
        <p:nvSpPr>
          <p:cNvPr id="19" name="TextBox 18">
            <a:extLst>
              <a:ext uri="{FF2B5EF4-FFF2-40B4-BE49-F238E27FC236}">
                <a16:creationId xmlns:a16="http://schemas.microsoft.com/office/drawing/2014/main" id="{8FBDBC67-6928-85AE-B842-3C6CCAE5FAA6}"/>
              </a:ext>
            </a:extLst>
          </p:cNvPr>
          <p:cNvSpPr txBox="1"/>
          <p:nvPr/>
        </p:nvSpPr>
        <p:spPr>
          <a:xfrm>
            <a:off x="390544" y="5147143"/>
            <a:ext cx="8296256" cy="1200329"/>
          </a:xfrm>
          <a:prstGeom prst="rect">
            <a:avLst/>
          </a:prstGeom>
          <a:noFill/>
        </p:spPr>
        <p:txBody>
          <a:bodyPr wrap="square" rtlCol="0">
            <a:spAutoFit/>
          </a:bodyPr>
          <a:lstStyle/>
          <a:p>
            <a:r>
              <a:rPr lang="en-US" sz="2400" dirty="0"/>
              <a:t>which is solved iteratively for a many electron system in the mean-field approximation using the self-consistent field (SCF) method (to be discussed).</a:t>
            </a:r>
          </a:p>
        </p:txBody>
      </p:sp>
      <p:pic>
        <p:nvPicPr>
          <p:cNvPr id="10" name="Picture 9">
            <a:extLst>
              <a:ext uri="{FF2B5EF4-FFF2-40B4-BE49-F238E27FC236}">
                <a16:creationId xmlns:a16="http://schemas.microsoft.com/office/drawing/2014/main" id="{04B06F96-93AD-CE4F-9D40-E19CCBA590C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9403" y="4653803"/>
            <a:ext cx="3501086" cy="438912"/>
          </a:xfrm>
          <a:prstGeom prst="rect">
            <a:avLst/>
          </a:prstGeom>
        </p:spPr>
      </p:pic>
      <p:pic>
        <p:nvPicPr>
          <p:cNvPr id="3" name="Picture 2">
            <a:extLst>
              <a:ext uri="{FF2B5EF4-FFF2-40B4-BE49-F238E27FC236}">
                <a16:creationId xmlns:a16="http://schemas.microsoft.com/office/drawing/2014/main" id="{BCEF6A9C-0DFD-67FC-35E5-8539A1091F8C}"/>
              </a:ext>
            </a:extLst>
          </p:cNvPr>
          <p:cNvPicPr>
            <a:picLocks noChangeAspect="1"/>
          </p:cNvPicPr>
          <p:nvPr/>
        </p:nvPicPr>
        <p:blipFill rotWithShape="1">
          <a:blip r:embed="rId5"/>
          <a:srcRect t="12143" b="-1"/>
          <a:stretch/>
        </p:blipFill>
        <p:spPr>
          <a:xfrm>
            <a:off x="4633697" y="4653803"/>
            <a:ext cx="2877982" cy="43891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0AC0762-217A-FC3C-5571-B0B8CFAB3A90}"/>
                  </a:ext>
                </a:extLst>
              </p:cNvPr>
              <p:cNvSpPr txBox="1"/>
              <p:nvPr/>
            </p:nvSpPr>
            <p:spPr>
              <a:xfrm>
                <a:off x="4141564" y="4688593"/>
                <a:ext cx="3510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6" name="TextBox 5">
                <a:extLst>
                  <a:ext uri="{FF2B5EF4-FFF2-40B4-BE49-F238E27FC236}">
                    <a16:creationId xmlns:a16="http://schemas.microsoft.com/office/drawing/2014/main" id="{D0AC0762-217A-FC3C-5571-B0B8CFAB3A90}"/>
                  </a:ext>
                </a:extLst>
              </p:cNvPr>
              <p:cNvSpPr txBox="1">
                <a:spLocks noRot="1" noChangeAspect="1" noMove="1" noResize="1" noEditPoints="1" noAdjustHandles="1" noChangeArrowheads="1" noChangeShapeType="1" noTextEdit="1"/>
              </p:cNvSpPr>
              <p:nvPr/>
            </p:nvSpPr>
            <p:spPr>
              <a:xfrm>
                <a:off x="4141564" y="4688593"/>
                <a:ext cx="351058" cy="369332"/>
              </a:xfrm>
              <a:prstGeom prst="rect">
                <a:avLst/>
              </a:prstGeom>
              <a:blipFill>
                <a:blip r:embed="rId6"/>
                <a:stretch>
                  <a:fillRect l="-6897" r="-13793"/>
                </a:stretch>
              </a:blipFill>
            </p:spPr>
            <p:txBody>
              <a:bodyPr/>
              <a:lstStyle/>
              <a:p>
                <a:r>
                  <a:rPr lang="en-US">
                    <a:noFill/>
                  </a:rPr>
                  <a:t> </a:t>
                </a:r>
              </a:p>
            </p:txBody>
          </p:sp>
        </mc:Fallback>
      </mc:AlternateContent>
    </p:spTree>
    <p:extLst>
      <p:ext uri="{BB962C8B-B14F-4D97-AF65-F5344CB8AC3E}">
        <p14:creationId xmlns:p14="http://schemas.microsoft.com/office/powerpoint/2010/main" val="19375658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Hartree </a:t>
            </a:r>
            <a:r>
              <a:rPr lang="en-US" dirty="0" err="1"/>
              <a:t>Fock</a:t>
            </a:r>
            <a:r>
              <a:rPr lang="en-US" dirty="0"/>
              <a:t> theory</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60</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461665"/>
          </a:xfrm>
          <a:prstGeom prst="rect">
            <a:avLst/>
          </a:prstGeom>
          <a:noFill/>
        </p:spPr>
        <p:txBody>
          <a:bodyPr wrap="square" rtlCol="0">
            <a:spAutoFit/>
          </a:bodyPr>
          <a:lstStyle/>
          <a:p>
            <a:pPr algn="just"/>
            <a:r>
              <a:rPr lang="en-US" sz="2400" dirty="0"/>
              <a:t>Expand and group the mean-field by spin coordinates</a:t>
            </a:r>
          </a:p>
        </p:txBody>
      </p:sp>
      <p:pic>
        <p:nvPicPr>
          <p:cNvPr id="11" name="Picture 10">
            <a:extLst>
              <a:ext uri="{FF2B5EF4-FFF2-40B4-BE49-F238E27FC236}">
                <a16:creationId xmlns:a16="http://schemas.microsoft.com/office/drawing/2014/main" id="{B691D650-B2CE-2B0A-3CE9-A668C44CC575}"/>
              </a:ext>
            </a:extLst>
          </p:cNvPr>
          <p:cNvPicPr>
            <a:picLocks noChangeAspect="1"/>
          </p:cNvPicPr>
          <p:nvPr/>
        </p:nvPicPr>
        <p:blipFill>
          <a:blip r:embed="rId2"/>
          <a:stretch>
            <a:fillRect/>
          </a:stretch>
        </p:blipFill>
        <p:spPr>
          <a:xfrm>
            <a:off x="558246" y="1241329"/>
            <a:ext cx="8128554" cy="3440738"/>
          </a:xfrm>
          <a:prstGeom prst="rect">
            <a:avLst/>
          </a:prstGeom>
        </p:spPr>
      </p:pic>
      <p:cxnSp>
        <p:nvCxnSpPr>
          <p:cNvPr id="5" name="Straight Connector 4">
            <a:extLst>
              <a:ext uri="{FF2B5EF4-FFF2-40B4-BE49-F238E27FC236}">
                <a16:creationId xmlns:a16="http://schemas.microsoft.com/office/drawing/2014/main" id="{65042954-7809-E454-B419-568A2FA20D92}"/>
              </a:ext>
            </a:extLst>
          </p:cNvPr>
          <p:cNvCxnSpPr>
            <a:cxnSpLocks/>
          </p:cNvCxnSpPr>
          <p:nvPr/>
        </p:nvCxnSpPr>
        <p:spPr>
          <a:xfrm>
            <a:off x="4343400" y="2231571"/>
            <a:ext cx="132805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EC0CCCE-5D3B-0D75-0939-1FA3987C59BD}"/>
              </a:ext>
            </a:extLst>
          </p:cNvPr>
          <p:cNvCxnSpPr>
            <a:cxnSpLocks/>
          </p:cNvCxnSpPr>
          <p:nvPr/>
        </p:nvCxnSpPr>
        <p:spPr>
          <a:xfrm>
            <a:off x="4256314" y="2993572"/>
            <a:ext cx="141514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987BE1-15A7-2B75-AF8A-F5A3098F6EA4}"/>
              </a:ext>
            </a:extLst>
          </p:cNvPr>
          <p:cNvCxnSpPr>
            <a:cxnSpLocks/>
          </p:cNvCxnSpPr>
          <p:nvPr/>
        </p:nvCxnSpPr>
        <p:spPr>
          <a:xfrm>
            <a:off x="4147457" y="3744686"/>
            <a:ext cx="133894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30B917E-B569-A544-33F2-7B657B9D318D}"/>
              </a:ext>
            </a:extLst>
          </p:cNvPr>
          <p:cNvCxnSpPr>
            <a:cxnSpLocks/>
          </p:cNvCxnSpPr>
          <p:nvPr/>
        </p:nvCxnSpPr>
        <p:spPr>
          <a:xfrm>
            <a:off x="4147457" y="4506686"/>
            <a:ext cx="133894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C0F2A38-271F-67CE-9634-B8145D648D31}"/>
              </a:ext>
            </a:extLst>
          </p:cNvPr>
          <p:cNvCxnSpPr>
            <a:cxnSpLocks/>
          </p:cNvCxnSpPr>
          <p:nvPr/>
        </p:nvCxnSpPr>
        <p:spPr>
          <a:xfrm>
            <a:off x="6085114" y="2231571"/>
            <a:ext cx="124097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6433F26-AE86-97BA-9DB9-F8AA11AF8CB2}"/>
              </a:ext>
            </a:extLst>
          </p:cNvPr>
          <p:cNvCxnSpPr>
            <a:cxnSpLocks/>
          </p:cNvCxnSpPr>
          <p:nvPr/>
        </p:nvCxnSpPr>
        <p:spPr>
          <a:xfrm>
            <a:off x="6085114" y="2993572"/>
            <a:ext cx="132805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60FD6BB-0AB5-7DAB-F663-A3A0BA2D1C4B}"/>
              </a:ext>
            </a:extLst>
          </p:cNvPr>
          <p:cNvCxnSpPr>
            <a:cxnSpLocks/>
          </p:cNvCxnSpPr>
          <p:nvPr/>
        </p:nvCxnSpPr>
        <p:spPr>
          <a:xfrm flipH="1">
            <a:off x="7130142" y="3744687"/>
            <a:ext cx="1164772" cy="0"/>
          </a:xfrm>
          <a:prstGeom prst="line">
            <a:avLst/>
          </a:prstGeom>
          <a:ln w="190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D74F982-69DD-2F0B-B55F-63A28D17DA63}"/>
              </a:ext>
            </a:extLst>
          </p:cNvPr>
          <p:cNvCxnSpPr>
            <a:cxnSpLocks/>
          </p:cNvCxnSpPr>
          <p:nvPr/>
        </p:nvCxnSpPr>
        <p:spPr>
          <a:xfrm flipH="1">
            <a:off x="7130142" y="4506686"/>
            <a:ext cx="1164772"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FD5F34E-7F37-C09D-0374-51A3267EAEE5}"/>
              </a:ext>
            </a:extLst>
          </p:cNvPr>
          <p:cNvSpPr txBox="1"/>
          <p:nvPr/>
        </p:nvSpPr>
        <p:spPr>
          <a:xfrm>
            <a:off x="390544" y="4677377"/>
            <a:ext cx="8296256" cy="461665"/>
          </a:xfrm>
          <a:prstGeom prst="rect">
            <a:avLst/>
          </a:prstGeom>
          <a:noFill/>
        </p:spPr>
        <p:txBody>
          <a:bodyPr wrap="square" rtlCol="0">
            <a:spAutoFit/>
          </a:bodyPr>
          <a:lstStyle/>
          <a:p>
            <a:pPr algn="just"/>
            <a:r>
              <a:rPr lang="en-US" sz="2400" dirty="0"/>
              <a:t>Thus there is only half as much exchange interaction</a:t>
            </a:r>
          </a:p>
        </p:txBody>
      </p:sp>
      <p:pic>
        <p:nvPicPr>
          <p:cNvPr id="31" name="Picture 30">
            <a:extLst>
              <a:ext uri="{FF2B5EF4-FFF2-40B4-BE49-F238E27FC236}">
                <a16:creationId xmlns:a16="http://schemas.microsoft.com/office/drawing/2014/main" id="{CA5880B9-A942-E666-9851-6FA24CEF8F15}"/>
              </a:ext>
            </a:extLst>
          </p:cNvPr>
          <p:cNvPicPr>
            <a:picLocks noChangeAspect="1"/>
          </p:cNvPicPr>
          <p:nvPr/>
        </p:nvPicPr>
        <p:blipFill>
          <a:blip r:embed="rId3"/>
          <a:stretch>
            <a:fillRect/>
          </a:stretch>
        </p:blipFill>
        <p:spPr>
          <a:xfrm>
            <a:off x="558246" y="5117270"/>
            <a:ext cx="7447036" cy="1737360"/>
          </a:xfrm>
          <a:prstGeom prst="rect">
            <a:avLst/>
          </a:prstGeom>
        </p:spPr>
      </p:pic>
    </p:spTree>
    <p:extLst>
      <p:ext uri="{BB962C8B-B14F-4D97-AF65-F5344CB8AC3E}">
        <p14:creationId xmlns:p14="http://schemas.microsoft.com/office/powerpoint/2010/main" val="9194382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Hartree </a:t>
            </a:r>
            <a:r>
              <a:rPr lang="en-US" dirty="0" err="1"/>
              <a:t>Fock</a:t>
            </a:r>
            <a:r>
              <a:rPr lang="en-US" dirty="0"/>
              <a:t> theory</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61</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830997"/>
          </a:xfrm>
          <a:prstGeom prst="rect">
            <a:avLst/>
          </a:prstGeom>
          <a:noFill/>
        </p:spPr>
        <p:txBody>
          <a:bodyPr wrap="square" rtlCol="0">
            <a:spAutoFit/>
          </a:bodyPr>
          <a:lstStyle/>
          <a:p>
            <a:pPr algn="just"/>
            <a:r>
              <a:rPr lang="en-US" sz="2400" dirty="0"/>
              <a:t>The close-shell </a:t>
            </a:r>
            <a:r>
              <a:rPr lang="en-US" sz="2400" dirty="0" err="1"/>
              <a:t>Fock</a:t>
            </a:r>
            <a:r>
              <a:rPr lang="en-US" sz="2400" dirty="0"/>
              <a:t> operator that considers spin orthonormality is thus</a:t>
            </a:r>
          </a:p>
        </p:txBody>
      </p:sp>
      <p:pic>
        <p:nvPicPr>
          <p:cNvPr id="3" name="Picture 2">
            <a:extLst>
              <a:ext uri="{FF2B5EF4-FFF2-40B4-BE49-F238E27FC236}">
                <a16:creationId xmlns:a16="http://schemas.microsoft.com/office/drawing/2014/main" id="{662CB2C0-898C-EAE2-598F-3AE0BE136179}"/>
              </a:ext>
            </a:extLst>
          </p:cNvPr>
          <p:cNvPicPr>
            <a:picLocks noChangeAspect="1"/>
          </p:cNvPicPr>
          <p:nvPr/>
        </p:nvPicPr>
        <p:blipFill>
          <a:blip r:embed="rId2"/>
          <a:stretch>
            <a:fillRect/>
          </a:stretch>
        </p:blipFill>
        <p:spPr>
          <a:xfrm>
            <a:off x="558246" y="1610661"/>
            <a:ext cx="6655208" cy="841248"/>
          </a:xfrm>
          <a:prstGeom prst="rect">
            <a:avLst/>
          </a:prstGeom>
        </p:spPr>
      </p:pic>
      <p:pic>
        <p:nvPicPr>
          <p:cNvPr id="4" name="Picture 3">
            <a:extLst>
              <a:ext uri="{FF2B5EF4-FFF2-40B4-BE49-F238E27FC236}">
                <a16:creationId xmlns:a16="http://schemas.microsoft.com/office/drawing/2014/main" id="{8179ABCE-BC66-8765-4B83-1C3DD217A2AB}"/>
              </a:ext>
            </a:extLst>
          </p:cNvPr>
          <p:cNvPicPr>
            <a:picLocks noChangeAspect="1"/>
          </p:cNvPicPr>
          <p:nvPr/>
        </p:nvPicPr>
        <p:blipFill>
          <a:blip r:embed="rId3"/>
          <a:stretch>
            <a:fillRect/>
          </a:stretch>
        </p:blipFill>
        <p:spPr>
          <a:xfrm>
            <a:off x="872435" y="2456444"/>
            <a:ext cx="4357476" cy="84124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CF45FEC-092C-8E0A-8D76-3A78CC5F5685}"/>
                  </a:ext>
                </a:extLst>
              </p:cNvPr>
              <p:cNvSpPr txBox="1"/>
              <p:nvPr/>
            </p:nvSpPr>
            <p:spPr>
              <a:xfrm>
                <a:off x="558246" y="2692402"/>
                <a:ext cx="3141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7" name="TextBox 6">
                <a:extLst>
                  <a:ext uri="{FF2B5EF4-FFF2-40B4-BE49-F238E27FC236}">
                    <a16:creationId xmlns:a16="http://schemas.microsoft.com/office/drawing/2014/main" id="{3CF45FEC-092C-8E0A-8D76-3A78CC5F5685}"/>
                  </a:ext>
                </a:extLst>
              </p:cNvPr>
              <p:cNvSpPr txBox="1">
                <a:spLocks noRot="1" noChangeAspect="1" noMove="1" noResize="1" noEditPoints="1" noAdjustHandles="1" noChangeArrowheads="1" noChangeShapeType="1" noTextEdit="1"/>
              </p:cNvSpPr>
              <p:nvPr/>
            </p:nvSpPr>
            <p:spPr>
              <a:xfrm>
                <a:off x="558246" y="2692402"/>
                <a:ext cx="314189" cy="369332"/>
              </a:xfrm>
              <a:prstGeom prst="rect">
                <a:avLst/>
              </a:prstGeom>
              <a:blipFill>
                <a:blip r:embed="rId4"/>
                <a:stretch>
                  <a:fillRect l="-16000" r="-12000" b="-3448"/>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DA18AC9E-7329-32B2-5144-90F23E119DF9}"/>
              </a:ext>
            </a:extLst>
          </p:cNvPr>
          <p:cNvSpPr txBox="1"/>
          <p:nvPr/>
        </p:nvSpPr>
        <p:spPr>
          <a:xfrm>
            <a:off x="390544" y="3285473"/>
            <a:ext cx="8296256" cy="461665"/>
          </a:xfrm>
          <a:prstGeom prst="rect">
            <a:avLst/>
          </a:prstGeom>
          <a:noFill/>
        </p:spPr>
        <p:txBody>
          <a:bodyPr wrap="square" rtlCol="0">
            <a:spAutoFit/>
          </a:bodyPr>
          <a:lstStyle/>
          <a:p>
            <a:pPr algn="just"/>
            <a:r>
              <a:rPr lang="en-US" sz="2400" dirty="0"/>
              <a:t>And the corresponding energy of the system is</a:t>
            </a:r>
          </a:p>
        </p:txBody>
      </p:sp>
      <p:pic>
        <p:nvPicPr>
          <p:cNvPr id="18" name="Picture 17">
            <a:extLst>
              <a:ext uri="{FF2B5EF4-FFF2-40B4-BE49-F238E27FC236}">
                <a16:creationId xmlns:a16="http://schemas.microsoft.com/office/drawing/2014/main" id="{0D3B55D2-7C03-B89E-E7CE-EE37BC28A3BA}"/>
              </a:ext>
            </a:extLst>
          </p:cNvPr>
          <p:cNvPicPr>
            <a:picLocks noChangeAspect="1"/>
          </p:cNvPicPr>
          <p:nvPr/>
        </p:nvPicPr>
        <p:blipFill>
          <a:blip r:embed="rId5"/>
          <a:stretch>
            <a:fillRect/>
          </a:stretch>
        </p:blipFill>
        <p:spPr>
          <a:xfrm>
            <a:off x="558246" y="3819745"/>
            <a:ext cx="8128554" cy="1427594"/>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B5222E7-F79D-5EF8-A46B-F5714E5AA2F1}"/>
                  </a:ext>
                </a:extLst>
              </p:cNvPr>
              <p:cNvSpPr txBox="1"/>
              <p:nvPr/>
            </p:nvSpPr>
            <p:spPr>
              <a:xfrm>
                <a:off x="390544" y="5247339"/>
                <a:ext cx="8296256" cy="461665"/>
              </a:xfrm>
              <a:prstGeom prst="rect">
                <a:avLst/>
              </a:prstGeom>
              <a:noFill/>
            </p:spPr>
            <p:txBody>
              <a:bodyPr wrap="square" rtlCol="0">
                <a:spAutoFit/>
              </a:bodyPr>
              <a:lstStyle/>
              <a:p>
                <a:pPr algn="just"/>
                <a:r>
                  <a:rPr lang="en-US" sz="2400" dirty="0"/>
                  <a:t>where </a:t>
                </a:r>
                <a14:m>
                  <m:oMath xmlns:m="http://schemas.openxmlformats.org/officeDocument/2006/math">
                    <m:d>
                      <m:dPr>
                        <m:ctrlPr>
                          <a:rPr lang="en-US" sz="2400" i="1" smtClean="0">
                            <a:latin typeface="Cambria Math" panose="02040503050406030204" pitchFamily="18" charset="0"/>
                          </a:rPr>
                        </m:ctrlPr>
                      </m:dPr>
                      <m:e/>
                      <m:e/>
                    </m:d>
                  </m:oMath>
                </a14:m>
                <a:r>
                  <a:rPr lang="en-US" sz="2400" dirty="0"/>
                  <a:t> means integrate over </a:t>
                </a:r>
                <a:r>
                  <a:rPr lang="en-US" sz="2400" i="1" dirty="0"/>
                  <a:t>spatial orbitals</a:t>
                </a:r>
                <a:r>
                  <a:rPr lang="en-US" sz="2400" dirty="0"/>
                  <a:t>.</a:t>
                </a:r>
              </a:p>
            </p:txBody>
          </p:sp>
        </mc:Choice>
        <mc:Fallback xmlns="">
          <p:sp>
            <p:nvSpPr>
              <p:cNvPr id="19" name="TextBox 18">
                <a:extLst>
                  <a:ext uri="{FF2B5EF4-FFF2-40B4-BE49-F238E27FC236}">
                    <a16:creationId xmlns:a16="http://schemas.microsoft.com/office/drawing/2014/main" id="{AB5222E7-F79D-5EF8-A46B-F5714E5AA2F1}"/>
                  </a:ext>
                </a:extLst>
              </p:cNvPr>
              <p:cNvSpPr txBox="1">
                <a:spLocks noRot="1" noChangeAspect="1" noMove="1" noResize="1" noEditPoints="1" noAdjustHandles="1" noChangeArrowheads="1" noChangeShapeType="1" noTextEdit="1"/>
              </p:cNvSpPr>
              <p:nvPr/>
            </p:nvSpPr>
            <p:spPr>
              <a:xfrm>
                <a:off x="390544" y="5247339"/>
                <a:ext cx="8296256" cy="461665"/>
              </a:xfrm>
              <a:prstGeom prst="rect">
                <a:avLst/>
              </a:prstGeom>
              <a:blipFill>
                <a:blip r:embed="rId6"/>
                <a:stretch>
                  <a:fillRect l="-1070" t="-10811" b="-27027"/>
                </a:stretch>
              </a:blipFill>
            </p:spPr>
            <p:txBody>
              <a:bodyPr/>
              <a:lstStyle/>
              <a:p>
                <a:r>
                  <a:rPr lang="en-US">
                    <a:noFill/>
                  </a:rPr>
                  <a:t> </a:t>
                </a:r>
              </a:p>
            </p:txBody>
          </p:sp>
        </mc:Fallback>
      </mc:AlternateContent>
    </p:spTree>
    <p:extLst>
      <p:ext uri="{BB962C8B-B14F-4D97-AF65-F5344CB8AC3E}">
        <p14:creationId xmlns:p14="http://schemas.microsoft.com/office/powerpoint/2010/main" val="1798240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Roothaan</a:t>
            </a:r>
            <a:r>
              <a:rPr lang="en-US" dirty="0"/>
              <a:t> equation</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62</a:t>
            </a:fld>
            <a:endParaRPr lang="zh-TW" alt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830997"/>
              </a:xfrm>
              <a:prstGeom prst="rect">
                <a:avLst/>
              </a:prstGeom>
              <a:noFill/>
            </p:spPr>
            <p:txBody>
              <a:bodyPr wrap="square" rtlCol="0">
                <a:spAutoFit/>
              </a:bodyPr>
              <a:lstStyle/>
              <a:p>
                <a:pPr algn="just"/>
                <a:r>
                  <a:rPr lang="en-US" altLang="zh-TW" sz="2400" dirty="0"/>
                  <a:t>How do we find </a:t>
                </a: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𝜓</m:t>
                        </m:r>
                      </m:e>
                      <m:sub>
                        <m:r>
                          <a:rPr lang="en-US" altLang="zh-TW" sz="2400" b="0" i="1" smtClean="0">
                            <a:latin typeface="Cambria Math" panose="02040503050406030204" pitchFamily="18" charset="0"/>
                          </a:rPr>
                          <m:t>𝑖</m:t>
                        </m:r>
                      </m:sub>
                    </m:sSub>
                  </m:oMath>
                </a14:m>
                <a:r>
                  <a:rPr lang="en-US" sz="2400" dirty="0"/>
                  <a:t>: linear combination of basis functions (atomic orbitals)</a:t>
                </a:r>
              </a:p>
            </p:txBody>
          </p:sp>
        </mc:Choice>
        <mc:Fallback xmlns="">
          <p:sp>
            <p:nvSpPr>
              <p:cNvPr id="15" name="TextBox 14">
                <a:extLst>
                  <a:ext uri="{FF2B5EF4-FFF2-40B4-BE49-F238E27FC236}">
                    <a16:creationId xmlns:a16="http://schemas.microsoft.com/office/drawing/2014/main" id="{F195439E-DA95-699D-70D4-9DC985EDDFDB}"/>
                  </a:ext>
                </a:extLst>
              </p:cNvPr>
              <p:cNvSpPr txBox="1">
                <a:spLocks noRot="1" noChangeAspect="1" noMove="1" noResize="1" noEditPoints="1" noAdjustHandles="1" noChangeArrowheads="1" noChangeShapeType="1" noTextEdit="1"/>
              </p:cNvSpPr>
              <p:nvPr/>
            </p:nvSpPr>
            <p:spPr>
              <a:xfrm>
                <a:off x="390545" y="779664"/>
                <a:ext cx="8296256" cy="830997"/>
              </a:xfrm>
              <a:prstGeom prst="rect">
                <a:avLst/>
              </a:prstGeom>
              <a:blipFill>
                <a:blip r:embed="rId2"/>
                <a:stretch>
                  <a:fillRect l="-1070" t="-6061" r="-1223" b="-15152"/>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DEF441AE-FDB0-7C65-602E-D1ABD7111F3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8518" y="1610661"/>
            <a:ext cx="4420844" cy="810591"/>
          </a:xfrm>
          <a:prstGeom prst="rect">
            <a:avLst/>
          </a:prstGeom>
        </p:spPr>
      </p:pic>
      <p:pic>
        <p:nvPicPr>
          <p:cNvPr id="4" name="Picture 3">
            <a:extLst>
              <a:ext uri="{FF2B5EF4-FFF2-40B4-BE49-F238E27FC236}">
                <a16:creationId xmlns:a16="http://schemas.microsoft.com/office/drawing/2014/main" id="{584BA5B7-34F2-B561-F145-AFB0FF2308D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8518" y="2427065"/>
            <a:ext cx="4413256" cy="658800"/>
          </a:xfrm>
          <a:prstGeom prst="rect">
            <a:avLst/>
          </a:prstGeom>
        </p:spPr>
      </p:pic>
      <p:sp>
        <p:nvSpPr>
          <p:cNvPr id="10" name="TextBox 9">
            <a:extLst>
              <a:ext uri="{FF2B5EF4-FFF2-40B4-BE49-F238E27FC236}">
                <a16:creationId xmlns:a16="http://schemas.microsoft.com/office/drawing/2014/main" id="{78AAEB1E-7B74-683C-86AF-797BD6D06243}"/>
              </a:ext>
            </a:extLst>
          </p:cNvPr>
          <p:cNvSpPr txBox="1"/>
          <p:nvPr/>
        </p:nvSpPr>
        <p:spPr>
          <a:xfrm>
            <a:off x="390545" y="3907564"/>
            <a:ext cx="8296256" cy="461665"/>
          </a:xfrm>
          <a:prstGeom prst="rect">
            <a:avLst/>
          </a:prstGeom>
          <a:noFill/>
        </p:spPr>
        <p:txBody>
          <a:bodyPr wrap="square" rtlCol="0">
            <a:spAutoFit/>
          </a:bodyPr>
          <a:lstStyle/>
          <a:p>
            <a:pPr algn="just"/>
            <a:r>
              <a:rPr lang="en-US" altLang="zh-TW" sz="2400" dirty="0"/>
              <a:t>The integrals on the right form the overlap matrix; </a:t>
            </a:r>
            <a:endParaRPr lang="en-US" sz="2400" dirty="0"/>
          </a:p>
        </p:txBody>
      </p:sp>
      <p:pic>
        <p:nvPicPr>
          <p:cNvPr id="16" name="Picture 15">
            <a:extLst>
              <a:ext uri="{FF2B5EF4-FFF2-40B4-BE49-F238E27FC236}">
                <a16:creationId xmlns:a16="http://schemas.microsoft.com/office/drawing/2014/main" id="{0C20858B-E4A1-1B76-3DE9-F363065F7B3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518" y="4369229"/>
            <a:ext cx="3058218" cy="658800"/>
          </a:xfrm>
          <a:prstGeom prst="rect">
            <a:avLst/>
          </a:prstGeom>
        </p:spPr>
      </p:pic>
      <p:pic>
        <p:nvPicPr>
          <p:cNvPr id="11" name="圖片 10">
            <a:extLst>
              <a:ext uri="{FF2B5EF4-FFF2-40B4-BE49-F238E27FC236}">
                <a16:creationId xmlns:a16="http://schemas.microsoft.com/office/drawing/2014/main" id="{2B0D0A54-71F4-43B5-937D-608C10BA9C17}"/>
              </a:ext>
            </a:extLst>
          </p:cNvPr>
          <p:cNvPicPr>
            <a:picLocks noChangeAspect="1"/>
          </p:cNvPicPr>
          <p:nvPr/>
        </p:nvPicPr>
        <p:blipFill>
          <a:blip r:embed="rId6"/>
          <a:stretch>
            <a:fillRect/>
          </a:stretch>
        </p:blipFill>
        <p:spPr>
          <a:xfrm>
            <a:off x="488519" y="3085865"/>
            <a:ext cx="7626781" cy="794904"/>
          </a:xfrm>
          <a:prstGeom prst="rect">
            <a:avLst/>
          </a:prstGeom>
        </p:spPr>
      </p:pic>
      <p:pic>
        <p:nvPicPr>
          <p:cNvPr id="12" name="圖片 11">
            <a:extLst>
              <a:ext uri="{FF2B5EF4-FFF2-40B4-BE49-F238E27FC236}">
                <a16:creationId xmlns:a16="http://schemas.microsoft.com/office/drawing/2014/main" id="{E512052A-B427-4D74-A622-0118F822DDCC}"/>
              </a:ext>
            </a:extLst>
          </p:cNvPr>
          <p:cNvPicPr>
            <a:picLocks noChangeAspect="1"/>
          </p:cNvPicPr>
          <p:nvPr/>
        </p:nvPicPr>
        <p:blipFill>
          <a:blip r:embed="rId7"/>
          <a:stretch>
            <a:fillRect/>
          </a:stretch>
        </p:blipFill>
        <p:spPr>
          <a:xfrm>
            <a:off x="488518" y="5497908"/>
            <a:ext cx="3589087" cy="658800"/>
          </a:xfrm>
          <a:prstGeom prst="rect">
            <a:avLst/>
          </a:prstGeom>
        </p:spPr>
      </p:pic>
      <p:sp>
        <p:nvSpPr>
          <p:cNvPr id="18" name="TextBox 9">
            <a:extLst>
              <a:ext uri="{FF2B5EF4-FFF2-40B4-BE49-F238E27FC236}">
                <a16:creationId xmlns:a16="http://schemas.microsoft.com/office/drawing/2014/main" id="{5AA26CFE-4719-4925-AFB3-E2559F670318}"/>
              </a:ext>
            </a:extLst>
          </p:cNvPr>
          <p:cNvSpPr txBox="1"/>
          <p:nvPr/>
        </p:nvSpPr>
        <p:spPr>
          <a:xfrm>
            <a:off x="390545" y="5028029"/>
            <a:ext cx="8296256" cy="461665"/>
          </a:xfrm>
          <a:prstGeom prst="rect">
            <a:avLst/>
          </a:prstGeom>
          <a:noFill/>
        </p:spPr>
        <p:txBody>
          <a:bodyPr wrap="square" rtlCol="0">
            <a:spAutoFit/>
          </a:bodyPr>
          <a:lstStyle/>
          <a:p>
            <a:pPr algn="just"/>
            <a:r>
              <a:rPr lang="en-US" altLang="zh-TW" sz="2400" dirty="0"/>
              <a:t>The integrals on the left form the </a:t>
            </a:r>
            <a:r>
              <a:rPr lang="en-US" altLang="zh-TW" sz="2400" dirty="0" err="1"/>
              <a:t>Fock</a:t>
            </a:r>
            <a:r>
              <a:rPr lang="en-US" altLang="zh-TW" sz="2400" dirty="0"/>
              <a:t> matrix</a:t>
            </a:r>
            <a:endParaRPr lang="en-US" sz="2400" dirty="0"/>
          </a:p>
        </p:txBody>
      </p:sp>
    </p:spTree>
    <p:extLst>
      <p:ext uri="{BB962C8B-B14F-4D97-AF65-F5344CB8AC3E}">
        <p14:creationId xmlns:p14="http://schemas.microsoft.com/office/powerpoint/2010/main" val="792409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Roothaan</a:t>
            </a:r>
            <a:r>
              <a:rPr lang="en-US" dirty="0"/>
              <a:t> equation</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63</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1633134"/>
            <a:ext cx="8296256" cy="461665"/>
          </a:xfrm>
          <a:prstGeom prst="rect">
            <a:avLst/>
          </a:prstGeom>
          <a:noFill/>
        </p:spPr>
        <p:txBody>
          <a:bodyPr wrap="square" rtlCol="0">
            <a:spAutoFit/>
          </a:bodyPr>
          <a:lstStyle/>
          <a:p>
            <a:pPr algn="just"/>
            <a:r>
              <a:rPr lang="en-US" altLang="zh-TW" sz="2400" dirty="0"/>
              <a:t>The expansion coefficients (MO coefficients) are</a:t>
            </a:r>
            <a:endParaRPr lang="en-US" sz="2400" dirty="0"/>
          </a:p>
        </p:txBody>
      </p:sp>
      <p:pic>
        <p:nvPicPr>
          <p:cNvPr id="3" name="Picture 2">
            <a:extLst>
              <a:ext uri="{FF2B5EF4-FFF2-40B4-BE49-F238E27FC236}">
                <a16:creationId xmlns:a16="http://schemas.microsoft.com/office/drawing/2014/main" id="{DEF441AE-FDB0-7C65-602E-D1ABD7111F3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517" y="2094799"/>
            <a:ext cx="4172897" cy="1835238"/>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8AAEB1E-7B74-683C-86AF-797BD6D06243}"/>
                  </a:ext>
                </a:extLst>
              </p:cNvPr>
              <p:cNvSpPr txBox="1"/>
              <p:nvPr/>
            </p:nvSpPr>
            <p:spPr>
              <a:xfrm>
                <a:off x="390545" y="3930037"/>
                <a:ext cx="8296256" cy="878510"/>
              </a:xfrm>
              <a:prstGeom prst="rect">
                <a:avLst/>
              </a:prstGeom>
              <a:noFill/>
            </p:spPr>
            <p:txBody>
              <a:bodyPr wrap="square" rtlCol="0">
                <a:spAutoFit/>
              </a:bodyPr>
              <a:lstStyle/>
              <a:p>
                <a:pPr algn="just"/>
                <a:r>
                  <a:rPr lang="en-US" altLang="zh-TW" sz="2400" dirty="0"/>
                  <a:t>Molecular orbitals</a:t>
                </a:r>
                <a:r>
                  <a:rPr lang="zh-TW" altLang="en-US" sz="2400" dirty="0"/>
                  <a:t> </a:t>
                </a:r>
                <a14:m>
                  <m:oMath xmlns:m="http://schemas.openxmlformats.org/officeDocument/2006/math">
                    <m:sSub>
                      <m:sSubPr>
                        <m:ctrlPr>
                          <a:rPr lang="en-US" altLang="zh-TW" sz="2400" b="0" i="1" dirty="0" smtClean="0">
                            <a:latin typeface="Cambria Math" panose="02040503050406030204" pitchFamily="18" charset="0"/>
                          </a:rPr>
                        </m:ctrlPr>
                      </m:sSubPr>
                      <m:e>
                        <m:r>
                          <a:rPr lang="en-US" altLang="zh-TW" sz="2400" i="1" dirty="0" smtClean="0">
                            <a:latin typeface="Cambria Math" panose="02040503050406030204" pitchFamily="18" charset="0"/>
                          </a:rPr>
                          <m:t>𝜓</m:t>
                        </m:r>
                      </m:e>
                      <m:sub>
                        <m:r>
                          <a:rPr lang="en-US" altLang="zh-TW" sz="2400" b="0" i="1" dirty="0" smtClean="0">
                            <a:latin typeface="Cambria Math" panose="02040503050406030204" pitchFamily="18" charset="0"/>
                          </a:rPr>
                          <m:t>𝑖</m:t>
                        </m:r>
                      </m:sub>
                    </m:sSub>
                  </m:oMath>
                </a14:m>
                <a:r>
                  <a:rPr lang="en-US" sz="2400" dirty="0"/>
                  <a:t> are formed by multiplying the basis functions </a:t>
                </a:r>
                <a14:m>
                  <m:oMath xmlns:m="http://schemas.openxmlformats.org/officeDocument/2006/math">
                    <m:d>
                      <m:dPr>
                        <m:begChr m:val=""/>
                        <m:endChr m:val="⟩"/>
                        <m:ctrlPr>
                          <a:rPr lang="en-US" sz="2400" i="1" smtClean="0">
                            <a:latin typeface="Cambria Math" panose="02040503050406030204" pitchFamily="18" charset="0"/>
                          </a:rPr>
                        </m:ctrlPr>
                      </m:dPr>
                      <m:e>
                        <m:d>
                          <m:dPr>
                            <m:begChr m:val="|"/>
                            <m:endChr m:val=""/>
                            <m:ctrlPr>
                              <a:rPr lang="en-US" sz="240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𝜙</m:t>
                                </m:r>
                              </m:e>
                              <m:sub>
                                <m:r>
                                  <a:rPr lang="en-US" sz="2400" b="0" i="1" smtClean="0">
                                    <a:latin typeface="Cambria Math" panose="02040503050406030204" pitchFamily="18" charset="0"/>
                                  </a:rPr>
                                  <m:t>𝑢</m:t>
                                </m:r>
                              </m:sub>
                            </m:sSub>
                          </m:e>
                        </m:d>
                      </m:e>
                    </m:d>
                  </m:oMath>
                </a14:m>
                <a:r>
                  <a:rPr lang="en-US" sz="2400" dirty="0"/>
                  <a:t> to the right of </a:t>
                </a:r>
                <a:r>
                  <a:rPr lang="en-US" sz="2400" b="1" dirty="0"/>
                  <a:t>C</a:t>
                </a:r>
                <a:r>
                  <a:rPr lang="en-US" sz="2400" dirty="0"/>
                  <a:t> </a:t>
                </a:r>
              </a:p>
            </p:txBody>
          </p:sp>
        </mc:Choice>
        <mc:Fallback xmlns="">
          <p:sp>
            <p:nvSpPr>
              <p:cNvPr id="10" name="TextBox 9">
                <a:extLst>
                  <a:ext uri="{FF2B5EF4-FFF2-40B4-BE49-F238E27FC236}">
                    <a16:creationId xmlns:a16="http://schemas.microsoft.com/office/drawing/2014/main" id="{78AAEB1E-7B74-683C-86AF-797BD6D06243}"/>
                  </a:ext>
                </a:extLst>
              </p:cNvPr>
              <p:cNvSpPr txBox="1">
                <a:spLocks noRot="1" noChangeAspect="1" noMove="1" noResize="1" noEditPoints="1" noAdjustHandles="1" noChangeArrowheads="1" noChangeShapeType="1" noTextEdit="1"/>
              </p:cNvSpPr>
              <p:nvPr/>
            </p:nvSpPr>
            <p:spPr>
              <a:xfrm>
                <a:off x="390545" y="3930037"/>
                <a:ext cx="8296256" cy="878510"/>
              </a:xfrm>
              <a:prstGeom prst="rect">
                <a:avLst/>
              </a:prstGeom>
              <a:blipFill>
                <a:blip r:embed="rId3"/>
                <a:stretch>
                  <a:fillRect l="-1102" t="-4861" r="-1176" b="-12500"/>
                </a:stretch>
              </a:blipFill>
            </p:spPr>
            <p:txBody>
              <a:bodyPr/>
              <a:lstStyle/>
              <a:p>
                <a:r>
                  <a:rPr lang="en-US">
                    <a:noFill/>
                  </a:rPr>
                  <a:t> </a:t>
                </a:r>
              </a:p>
            </p:txBody>
          </p:sp>
        </mc:Fallback>
      </mc:AlternateContent>
      <p:pic>
        <p:nvPicPr>
          <p:cNvPr id="14" name="Picture 2">
            <a:extLst>
              <a:ext uri="{FF2B5EF4-FFF2-40B4-BE49-F238E27FC236}">
                <a16:creationId xmlns:a16="http://schemas.microsoft.com/office/drawing/2014/main" id="{F5D61FFE-CF5D-402D-BEB3-BA25EB512B7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8518" y="4808547"/>
            <a:ext cx="4420844" cy="810591"/>
          </a:xfrm>
          <a:prstGeom prst="rect">
            <a:avLst/>
          </a:prstGeom>
        </p:spPr>
      </p:pic>
      <p:sp>
        <p:nvSpPr>
          <p:cNvPr id="17" name="TextBox 9">
            <a:extLst>
              <a:ext uri="{FF2B5EF4-FFF2-40B4-BE49-F238E27FC236}">
                <a16:creationId xmlns:a16="http://schemas.microsoft.com/office/drawing/2014/main" id="{6674A38A-700B-4681-94FF-9117F8413F07}"/>
              </a:ext>
            </a:extLst>
          </p:cNvPr>
          <p:cNvSpPr txBox="1"/>
          <p:nvPr/>
        </p:nvSpPr>
        <p:spPr>
          <a:xfrm>
            <a:off x="390545" y="777196"/>
            <a:ext cx="8296256" cy="461665"/>
          </a:xfrm>
          <a:prstGeom prst="rect">
            <a:avLst/>
          </a:prstGeom>
          <a:noFill/>
        </p:spPr>
        <p:txBody>
          <a:bodyPr wrap="square" rtlCol="0">
            <a:spAutoFit/>
          </a:bodyPr>
          <a:lstStyle/>
          <a:p>
            <a:pPr algn="just"/>
            <a:r>
              <a:rPr lang="en-US" altLang="zh-TW" sz="2400" dirty="0"/>
              <a:t>The </a:t>
            </a:r>
            <a:r>
              <a:rPr lang="en-US" altLang="zh-TW" sz="2400" dirty="0" err="1"/>
              <a:t>Roothaan</a:t>
            </a:r>
            <a:r>
              <a:rPr lang="en-US" altLang="zh-TW" sz="2400" dirty="0"/>
              <a:t> equation in a compact matrix form is thus</a:t>
            </a:r>
            <a:endParaRPr lang="en-US" sz="2400" dirty="0"/>
          </a:p>
        </p:txBody>
      </p:sp>
      <p:pic>
        <p:nvPicPr>
          <p:cNvPr id="20" name="圖片 19">
            <a:extLst>
              <a:ext uri="{FF2B5EF4-FFF2-40B4-BE49-F238E27FC236}">
                <a16:creationId xmlns:a16="http://schemas.microsoft.com/office/drawing/2014/main" id="{EFF800E5-8099-4A90-B217-4EC8DD3B0F5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518" y="1238862"/>
            <a:ext cx="1721282" cy="393436"/>
          </a:xfrm>
          <a:prstGeom prst="rect">
            <a:avLst/>
          </a:prstGeom>
        </p:spPr>
      </p:pic>
    </p:spTree>
    <p:extLst>
      <p:ext uri="{BB962C8B-B14F-4D97-AF65-F5344CB8AC3E}">
        <p14:creationId xmlns:p14="http://schemas.microsoft.com/office/powerpoint/2010/main" val="20321426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altLang="zh-TW" dirty="0"/>
              <a:t>Self-consistent field</a:t>
            </a:r>
            <a:endParaRPr lang="en-US"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64</a:t>
            </a:fld>
            <a:endParaRPr lang="zh-TW" altLang="en-US"/>
          </a:p>
        </p:txBody>
      </p:sp>
      <p:pic>
        <p:nvPicPr>
          <p:cNvPr id="3" name="Picture 2">
            <a:extLst>
              <a:ext uri="{FF2B5EF4-FFF2-40B4-BE49-F238E27FC236}">
                <a16:creationId xmlns:a16="http://schemas.microsoft.com/office/drawing/2014/main" id="{DEF441AE-FDB0-7C65-602E-D1ABD7111F3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518" y="1238861"/>
            <a:ext cx="4635933" cy="3807612"/>
          </a:xfrm>
          <a:prstGeom prst="rect">
            <a:avLst/>
          </a:prstGeom>
        </p:spPr>
      </p:pic>
      <p:sp>
        <p:nvSpPr>
          <p:cNvPr id="10" name="TextBox 9">
            <a:extLst>
              <a:ext uri="{FF2B5EF4-FFF2-40B4-BE49-F238E27FC236}">
                <a16:creationId xmlns:a16="http://schemas.microsoft.com/office/drawing/2014/main" id="{78AAEB1E-7B74-683C-86AF-797BD6D06243}"/>
              </a:ext>
            </a:extLst>
          </p:cNvPr>
          <p:cNvSpPr txBox="1"/>
          <p:nvPr/>
        </p:nvSpPr>
        <p:spPr>
          <a:xfrm>
            <a:off x="390545" y="5046473"/>
            <a:ext cx="8296256" cy="461665"/>
          </a:xfrm>
          <a:prstGeom prst="rect">
            <a:avLst/>
          </a:prstGeom>
          <a:noFill/>
        </p:spPr>
        <p:txBody>
          <a:bodyPr wrap="square" rtlCol="0">
            <a:spAutoFit/>
          </a:bodyPr>
          <a:lstStyle/>
          <a:p>
            <a:pPr algn="just"/>
            <a:r>
              <a:rPr lang="en-US" altLang="zh-TW" sz="2400" dirty="0"/>
              <a:t>Density matrix is thus defined as</a:t>
            </a:r>
            <a:endParaRPr lang="en-US" sz="2400" dirty="0"/>
          </a:p>
        </p:txBody>
      </p:sp>
      <p:pic>
        <p:nvPicPr>
          <p:cNvPr id="14" name="Picture 2">
            <a:extLst>
              <a:ext uri="{FF2B5EF4-FFF2-40B4-BE49-F238E27FC236}">
                <a16:creationId xmlns:a16="http://schemas.microsoft.com/office/drawing/2014/main" id="{F5D61FFE-CF5D-402D-BEB3-BA25EB512B7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8518" y="5508138"/>
            <a:ext cx="2438361" cy="810591"/>
          </a:xfrm>
          <a:prstGeom prst="rect">
            <a:avLst/>
          </a:prstGeom>
        </p:spPr>
      </p:pic>
      <p:sp>
        <p:nvSpPr>
          <p:cNvPr id="17" name="TextBox 9">
            <a:extLst>
              <a:ext uri="{FF2B5EF4-FFF2-40B4-BE49-F238E27FC236}">
                <a16:creationId xmlns:a16="http://schemas.microsoft.com/office/drawing/2014/main" id="{6674A38A-700B-4681-94FF-9117F8413F07}"/>
              </a:ext>
            </a:extLst>
          </p:cNvPr>
          <p:cNvSpPr txBox="1"/>
          <p:nvPr/>
        </p:nvSpPr>
        <p:spPr>
          <a:xfrm>
            <a:off x="390545" y="777196"/>
            <a:ext cx="8296256" cy="461665"/>
          </a:xfrm>
          <a:prstGeom prst="rect">
            <a:avLst/>
          </a:prstGeom>
          <a:noFill/>
        </p:spPr>
        <p:txBody>
          <a:bodyPr wrap="square" rtlCol="0">
            <a:spAutoFit/>
          </a:bodyPr>
          <a:lstStyle/>
          <a:p>
            <a:pPr algn="just"/>
            <a:r>
              <a:rPr lang="en-US" altLang="zh-TW" sz="2400" dirty="0"/>
              <a:t>Charge density is determined as </a:t>
            </a:r>
            <a:endParaRPr lang="en-US" sz="2400" dirty="0"/>
          </a:p>
        </p:txBody>
      </p:sp>
    </p:spTree>
    <p:extLst>
      <p:ext uri="{BB962C8B-B14F-4D97-AF65-F5344CB8AC3E}">
        <p14:creationId xmlns:p14="http://schemas.microsoft.com/office/powerpoint/2010/main" val="30380178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altLang="zh-TW" dirty="0"/>
              <a:t>Self-consistent field</a:t>
            </a:r>
            <a:endParaRPr lang="en-US"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65</a:t>
            </a:fld>
            <a:endParaRPr lang="zh-TW" altLang="en-US"/>
          </a:p>
        </p:txBody>
      </p:sp>
      <p:pic>
        <p:nvPicPr>
          <p:cNvPr id="3" name="Picture 2">
            <a:extLst>
              <a:ext uri="{FF2B5EF4-FFF2-40B4-BE49-F238E27FC236}">
                <a16:creationId xmlns:a16="http://schemas.microsoft.com/office/drawing/2014/main" id="{DEF441AE-FDB0-7C65-602E-D1ABD7111F3A}"/>
              </a:ext>
            </a:extLst>
          </p:cNvPr>
          <p:cNvPicPr>
            <a:picLocks noChangeAspect="1"/>
          </p:cNvPicPr>
          <p:nvPr/>
        </p:nvPicPr>
        <p:blipFill rotWithShape="1">
          <a:blip r:embed="rId2">
            <a:extLst>
              <a:ext uri="{28A0092B-C50C-407E-A947-70E740481C1C}">
                <a14:useLocalDpi xmlns:a14="http://schemas.microsoft.com/office/drawing/2010/main" val="0"/>
              </a:ext>
            </a:extLst>
          </a:blip>
          <a:srcRect l="9030"/>
          <a:stretch/>
        </p:blipFill>
        <p:spPr>
          <a:xfrm>
            <a:off x="1230086" y="2080109"/>
            <a:ext cx="7471192" cy="1555720"/>
          </a:xfrm>
          <a:prstGeom prst="rect">
            <a:avLst/>
          </a:prstGeom>
        </p:spPr>
      </p:pic>
      <p:sp>
        <p:nvSpPr>
          <p:cNvPr id="17" name="TextBox 9">
            <a:extLst>
              <a:ext uri="{FF2B5EF4-FFF2-40B4-BE49-F238E27FC236}">
                <a16:creationId xmlns:a16="http://schemas.microsoft.com/office/drawing/2014/main" id="{6674A38A-700B-4681-94FF-9117F8413F07}"/>
              </a:ext>
            </a:extLst>
          </p:cNvPr>
          <p:cNvSpPr txBox="1"/>
          <p:nvPr/>
        </p:nvSpPr>
        <p:spPr>
          <a:xfrm>
            <a:off x="390545" y="777196"/>
            <a:ext cx="8296256" cy="461665"/>
          </a:xfrm>
          <a:prstGeom prst="rect">
            <a:avLst/>
          </a:prstGeom>
          <a:noFill/>
        </p:spPr>
        <p:txBody>
          <a:bodyPr wrap="square" rtlCol="0">
            <a:spAutoFit/>
          </a:bodyPr>
          <a:lstStyle/>
          <a:p>
            <a:pPr algn="just"/>
            <a:r>
              <a:rPr lang="en-US" altLang="zh-TW" sz="2400" dirty="0" err="1"/>
              <a:t>Fock</a:t>
            </a:r>
            <a:r>
              <a:rPr lang="en-US" altLang="zh-TW" sz="2400" dirty="0"/>
              <a:t> operator written in terms of the density matrix</a:t>
            </a:r>
            <a:endParaRPr lang="en-US" sz="2400" dirty="0"/>
          </a:p>
        </p:txBody>
      </p:sp>
      <p:pic>
        <p:nvPicPr>
          <p:cNvPr id="4" name="Picture 3">
            <a:extLst>
              <a:ext uri="{FF2B5EF4-FFF2-40B4-BE49-F238E27FC236}">
                <a16:creationId xmlns:a16="http://schemas.microsoft.com/office/drawing/2014/main" id="{A4A925EC-AB55-00FD-2A36-47FB2FDCC8CC}"/>
              </a:ext>
            </a:extLst>
          </p:cNvPr>
          <p:cNvPicPr>
            <a:picLocks noChangeAspect="1"/>
          </p:cNvPicPr>
          <p:nvPr/>
        </p:nvPicPr>
        <p:blipFill>
          <a:blip r:embed="rId3"/>
          <a:stretch>
            <a:fillRect/>
          </a:stretch>
        </p:blipFill>
        <p:spPr>
          <a:xfrm>
            <a:off x="558246" y="1238861"/>
            <a:ext cx="6655208" cy="841248"/>
          </a:xfrm>
          <a:prstGeom prst="rect">
            <a:avLst/>
          </a:prstGeom>
        </p:spPr>
      </p:pic>
      <p:sp>
        <p:nvSpPr>
          <p:cNvPr id="6" name="TextBox 9">
            <a:extLst>
              <a:ext uri="{FF2B5EF4-FFF2-40B4-BE49-F238E27FC236}">
                <a16:creationId xmlns:a16="http://schemas.microsoft.com/office/drawing/2014/main" id="{6C836B56-E60D-CFCA-B9D8-1DDF61180CE8}"/>
              </a:ext>
            </a:extLst>
          </p:cNvPr>
          <p:cNvSpPr txBox="1"/>
          <p:nvPr/>
        </p:nvSpPr>
        <p:spPr>
          <a:xfrm>
            <a:off x="390545" y="3635829"/>
            <a:ext cx="8296256" cy="461665"/>
          </a:xfrm>
          <a:prstGeom prst="rect">
            <a:avLst/>
          </a:prstGeom>
          <a:noFill/>
        </p:spPr>
        <p:txBody>
          <a:bodyPr wrap="square" rtlCol="0">
            <a:spAutoFit/>
          </a:bodyPr>
          <a:lstStyle/>
          <a:p>
            <a:pPr algn="just"/>
            <a:r>
              <a:rPr lang="en-US" altLang="zh-TW" sz="2400" dirty="0"/>
              <a:t>In the matrix form written, it is written as</a:t>
            </a:r>
            <a:endParaRPr lang="en-US" sz="2400" dirty="0"/>
          </a:p>
        </p:txBody>
      </p:sp>
      <p:pic>
        <p:nvPicPr>
          <p:cNvPr id="7" name="Picture 6">
            <a:extLst>
              <a:ext uri="{FF2B5EF4-FFF2-40B4-BE49-F238E27FC236}">
                <a16:creationId xmlns:a16="http://schemas.microsoft.com/office/drawing/2014/main" id="{27BC8F6C-6A05-3C4D-B73F-1B05E313C31F}"/>
              </a:ext>
            </a:extLst>
          </p:cNvPr>
          <p:cNvPicPr>
            <a:picLocks noChangeAspect="1"/>
          </p:cNvPicPr>
          <p:nvPr/>
        </p:nvPicPr>
        <p:blipFill>
          <a:blip r:embed="rId4"/>
          <a:stretch>
            <a:fillRect/>
          </a:stretch>
        </p:blipFill>
        <p:spPr>
          <a:xfrm>
            <a:off x="558246" y="4097494"/>
            <a:ext cx="4357476" cy="841248"/>
          </a:xfrm>
          <a:prstGeom prst="rect">
            <a:avLst/>
          </a:prstGeom>
        </p:spPr>
      </p:pic>
      <p:pic>
        <p:nvPicPr>
          <p:cNvPr id="9" name="Picture 8">
            <a:extLst>
              <a:ext uri="{FF2B5EF4-FFF2-40B4-BE49-F238E27FC236}">
                <a16:creationId xmlns:a16="http://schemas.microsoft.com/office/drawing/2014/main" id="{21F0EA4F-2149-3A11-A3D6-DC5321914F85}"/>
              </a:ext>
            </a:extLst>
          </p:cNvPr>
          <p:cNvPicPr>
            <a:picLocks noChangeAspect="1"/>
          </p:cNvPicPr>
          <p:nvPr/>
        </p:nvPicPr>
        <p:blipFill>
          <a:blip r:embed="rId5"/>
          <a:stretch>
            <a:fillRect/>
          </a:stretch>
        </p:blipFill>
        <p:spPr>
          <a:xfrm>
            <a:off x="1197427" y="4957178"/>
            <a:ext cx="7955280" cy="1424825"/>
          </a:xfrm>
          <a:prstGeom prst="rect">
            <a:avLst/>
          </a:prstGeom>
        </p:spPr>
      </p:pic>
    </p:spTree>
    <p:extLst>
      <p:ext uri="{BB962C8B-B14F-4D97-AF65-F5344CB8AC3E}">
        <p14:creationId xmlns:p14="http://schemas.microsoft.com/office/powerpoint/2010/main" val="32687624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altLang="zh-TW" dirty="0"/>
              <a:t>Self-consistent field</a:t>
            </a:r>
            <a:endParaRPr lang="en-US"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66</a:t>
            </a:fld>
            <a:endParaRPr lang="zh-TW" altLang="en-US"/>
          </a:p>
        </p:txBody>
      </p:sp>
      <p:sp>
        <p:nvSpPr>
          <p:cNvPr id="17" name="TextBox 9">
            <a:extLst>
              <a:ext uri="{FF2B5EF4-FFF2-40B4-BE49-F238E27FC236}">
                <a16:creationId xmlns:a16="http://schemas.microsoft.com/office/drawing/2014/main" id="{6674A38A-700B-4681-94FF-9117F8413F07}"/>
              </a:ext>
            </a:extLst>
          </p:cNvPr>
          <p:cNvSpPr txBox="1"/>
          <p:nvPr/>
        </p:nvSpPr>
        <p:spPr>
          <a:xfrm>
            <a:off x="390545" y="777196"/>
            <a:ext cx="8296256" cy="461665"/>
          </a:xfrm>
          <a:prstGeom prst="rect">
            <a:avLst/>
          </a:prstGeom>
          <a:noFill/>
        </p:spPr>
        <p:txBody>
          <a:bodyPr wrap="square" rtlCol="0">
            <a:spAutoFit/>
          </a:bodyPr>
          <a:lstStyle/>
          <a:p>
            <a:pPr algn="just"/>
            <a:r>
              <a:rPr lang="en-US" altLang="zh-TW" sz="2400" dirty="0"/>
              <a:t>The first term is called the core-Hamiltonian matrix</a:t>
            </a:r>
            <a:endParaRPr lang="en-US" sz="2400" dirty="0"/>
          </a:p>
        </p:txBody>
      </p:sp>
      <mc:AlternateContent xmlns:mc="http://schemas.openxmlformats.org/markup-compatibility/2006" xmlns:a14="http://schemas.microsoft.com/office/drawing/2010/main">
        <mc:Choice Requires="a14">
          <p:sp>
            <p:nvSpPr>
              <p:cNvPr id="6" name="TextBox 9">
                <a:extLst>
                  <a:ext uri="{FF2B5EF4-FFF2-40B4-BE49-F238E27FC236}">
                    <a16:creationId xmlns:a16="http://schemas.microsoft.com/office/drawing/2014/main" id="{6C836B56-E60D-CFCA-B9D8-1DDF61180CE8}"/>
                  </a:ext>
                </a:extLst>
              </p:cNvPr>
              <p:cNvSpPr txBox="1"/>
              <p:nvPr/>
            </p:nvSpPr>
            <p:spPr>
              <a:xfrm>
                <a:off x="390545" y="2058910"/>
                <a:ext cx="8296256" cy="461665"/>
              </a:xfrm>
              <a:prstGeom prst="rect">
                <a:avLst/>
              </a:prstGeom>
              <a:noFill/>
            </p:spPr>
            <p:txBody>
              <a:bodyPr wrap="square" rtlCol="0">
                <a:spAutoFit/>
              </a:bodyPr>
              <a:lstStyle/>
              <a:p>
                <a:pPr algn="just"/>
                <a:r>
                  <a:rPr lang="en-US" altLang="zh-TW" sz="2400" dirty="0"/>
                  <a:t>The first term of </a:t>
                </a:r>
                <a14:m>
                  <m:oMath xmlns:m="http://schemas.openxmlformats.org/officeDocument/2006/math">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𝐻</m:t>
                        </m:r>
                      </m:e>
                      <m:sup>
                        <m:r>
                          <a:rPr lang="en-US" altLang="zh-TW" sz="2400" b="0" i="1" smtClean="0">
                            <a:latin typeface="Cambria Math" panose="02040503050406030204" pitchFamily="18" charset="0"/>
                          </a:rPr>
                          <m:t>𝑐𝑜𝑟𝑒</m:t>
                        </m:r>
                      </m:sup>
                    </m:sSup>
                  </m:oMath>
                </a14:m>
                <a:r>
                  <a:rPr lang="en-US" altLang="zh-TW" sz="2400" dirty="0"/>
                  <a:t> is the kinetic energy integrals</a:t>
                </a:r>
                <a:endParaRPr lang="en-US" sz="2400" dirty="0"/>
              </a:p>
            </p:txBody>
          </p:sp>
        </mc:Choice>
        <mc:Fallback xmlns="">
          <p:sp>
            <p:nvSpPr>
              <p:cNvPr id="6" name="TextBox 9">
                <a:extLst>
                  <a:ext uri="{FF2B5EF4-FFF2-40B4-BE49-F238E27FC236}">
                    <a16:creationId xmlns:a16="http://schemas.microsoft.com/office/drawing/2014/main" id="{6C836B56-E60D-CFCA-B9D8-1DDF61180CE8}"/>
                  </a:ext>
                </a:extLst>
              </p:cNvPr>
              <p:cNvSpPr txBox="1">
                <a:spLocks noRot="1" noChangeAspect="1" noMove="1" noResize="1" noEditPoints="1" noAdjustHandles="1" noChangeArrowheads="1" noChangeShapeType="1" noTextEdit="1"/>
              </p:cNvSpPr>
              <p:nvPr/>
            </p:nvSpPr>
            <p:spPr>
              <a:xfrm>
                <a:off x="390545" y="2058910"/>
                <a:ext cx="8296256" cy="461665"/>
              </a:xfrm>
              <a:prstGeom prst="rect">
                <a:avLst/>
              </a:prstGeom>
              <a:blipFill>
                <a:blip r:embed="rId2"/>
                <a:stretch>
                  <a:fillRect l="-1070" t="-10811" b="-27027"/>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B52C521A-79EF-8549-007D-0BB0990DA74F}"/>
              </a:ext>
            </a:extLst>
          </p:cNvPr>
          <p:cNvPicPr>
            <a:picLocks noChangeAspect="1"/>
          </p:cNvPicPr>
          <p:nvPr/>
        </p:nvPicPr>
        <p:blipFill>
          <a:blip r:embed="rId3"/>
          <a:stretch>
            <a:fillRect/>
          </a:stretch>
        </p:blipFill>
        <p:spPr>
          <a:xfrm>
            <a:off x="558246" y="1238861"/>
            <a:ext cx="3850468" cy="664206"/>
          </a:xfrm>
          <a:prstGeom prst="rect">
            <a:avLst/>
          </a:prstGeom>
        </p:spPr>
      </p:pic>
      <p:pic>
        <p:nvPicPr>
          <p:cNvPr id="11" name="Picture 10">
            <a:extLst>
              <a:ext uri="{FF2B5EF4-FFF2-40B4-BE49-F238E27FC236}">
                <a16:creationId xmlns:a16="http://schemas.microsoft.com/office/drawing/2014/main" id="{527E4B1A-F403-1E23-A2B5-17E3441AA487}"/>
              </a:ext>
            </a:extLst>
          </p:cNvPr>
          <p:cNvPicPr>
            <a:picLocks noChangeAspect="1"/>
          </p:cNvPicPr>
          <p:nvPr/>
        </p:nvPicPr>
        <p:blipFill>
          <a:blip r:embed="rId4"/>
          <a:stretch>
            <a:fillRect/>
          </a:stretch>
        </p:blipFill>
        <p:spPr>
          <a:xfrm>
            <a:off x="4572000" y="1200466"/>
            <a:ext cx="3950206" cy="832104"/>
          </a:xfrm>
          <a:prstGeom prst="rect">
            <a:avLst/>
          </a:prstGeom>
        </p:spPr>
      </p:pic>
      <p:sp>
        <p:nvSpPr>
          <p:cNvPr id="12" name="TextBox 11">
            <a:extLst>
              <a:ext uri="{FF2B5EF4-FFF2-40B4-BE49-F238E27FC236}">
                <a16:creationId xmlns:a16="http://schemas.microsoft.com/office/drawing/2014/main" id="{D4DF1C0E-8D52-5723-5C26-7F4C81D58DB9}"/>
              </a:ext>
            </a:extLst>
          </p:cNvPr>
          <p:cNvSpPr txBox="1"/>
          <p:nvPr/>
        </p:nvSpPr>
        <p:spPr>
          <a:xfrm>
            <a:off x="4324147" y="1412744"/>
            <a:ext cx="269626" cy="461665"/>
          </a:xfrm>
          <a:prstGeom prst="rect">
            <a:avLst/>
          </a:prstGeom>
          <a:noFill/>
        </p:spPr>
        <p:txBody>
          <a:bodyPr wrap="none" rtlCol="0">
            <a:spAutoFit/>
          </a:bodyPr>
          <a:lstStyle/>
          <a:p>
            <a:r>
              <a:rPr lang="en-US" sz="2400" dirty="0"/>
              <a:t>,</a:t>
            </a:r>
          </a:p>
        </p:txBody>
      </p:sp>
      <p:pic>
        <p:nvPicPr>
          <p:cNvPr id="13" name="Picture 12">
            <a:extLst>
              <a:ext uri="{FF2B5EF4-FFF2-40B4-BE49-F238E27FC236}">
                <a16:creationId xmlns:a16="http://schemas.microsoft.com/office/drawing/2014/main" id="{F76FECE5-16DC-075E-B39F-AB255694A919}"/>
              </a:ext>
            </a:extLst>
          </p:cNvPr>
          <p:cNvPicPr>
            <a:picLocks noChangeAspect="1"/>
          </p:cNvPicPr>
          <p:nvPr/>
        </p:nvPicPr>
        <p:blipFill>
          <a:blip r:embed="rId5"/>
          <a:stretch>
            <a:fillRect/>
          </a:stretch>
        </p:blipFill>
        <p:spPr>
          <a:xfrm>
            <a:off x="558246" y="2539011"/>
            <a:ext cx="4153528" cy="658368"/>
          </a:xfrm>
          <a:prstGeom prst="rect">
            <a:avLst/>
          </a:prstGeom>
        </p:spPr>
      </p:pic>
      <mc:AlternateContent xmlns:mc="http://schemas.openxmlformats.org/markup-compatibility/2006" xmlns:a14="http://schemas.microsoft.com/office/drawing/2010/main">
        <mc:Choice Requires="a14">
          <p:sp>
            <p:nvSpPr>
              <p:cNvPr id="14" name="TextBox 9">
                <a:extLst>
                  <a:ext uri="{FF2B5EF4-FFF2-40B4-BE49-F238E27FC236}">
                    <a16:creationId xmlns:a16="http://schemas.microsoft.com/office/drawing/2014/main" id="{CEF3F2E4-DAA9-7348-76C6-BCDFF5E18F54}"/>
                  </a:ext>
                </a:extLst>
              </p:cNvPr>
              <p:cNvSpPr txBox="1"/>
              <p:nvPr/>
            </p:nvSpPr>
            <p:spPr>
              <a:xfrm>
                <a:off x="390545" y="3195911"/>
                <a:ext cx="8296256" cy="461665"/>
              </a:xfrm>
              <a:prstGeom prst="rect">
                <a:avLst/>
              </a:prstGeom>
              <a:noFill/>
            </p:spPr>
            <p:txBody>
              <a:bodyPr wrap="square" rtlCol="0">
                <a:spAutoFit/>
              </a:bodyPr>
              <a:lstStyle/>
              <a:p>
                <a:pPr algn="just"/>
                <a:r>
                  <a:rPr lang="en-US" altLang="zh-TW" sz="2400" dirty="0"/>
                  <a:t>The second term of </a:t>
                </a:r>
                <a14:m>
                  <m:oMath xmlns:m="http://schemas.openxmlformats.org/officeDocument/2006/math">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𝐻</m:t>
                        </m:r>
                      </m:e>
                      <m:sup>
                        <m:r>
                          <a:rPr lang="en-US" altLang="zh-TW" sz="2400" b="0" i="1" smtClean="0">
                            <a:latin typeface="Cambria Math" panose="02040503050406030204" pitchFamily="18" charset="0"/>
                          </a:rPr>
                          <m:t>𝑐𝑜𝑟𝑒</m:t>
                        </m:r>
                      </m:sup>
                    </m:sSup>
                  </m:oMath>
                </a14:m>
                <a:r>
                  <a:rPr lang="en-US" altLang="zh-TW" sz="2400" dirty="0"/>
                  <a:t> is the nuclear attraction integrals</a:t>
                </a:r>
                <a:endParaRPr lang="en-US" sz="2400" dirty="0"/>
              </a:p>
            </p:txBody>
          </p:sp>
        </mc:Choice>
        <mc:Fallback xmlns="">
          <p:sp>
            <p:nvSpPr>
              <p:cNvPr id="14" name="TextBox 9">
                <a:extLst>
                  <a:ext uri="{FF2B5EF4-FFF2-40B4-BE49-F238E27FC236}">
                    <a16:creationId xmlns:a16="http://schemas.microsoft.com/office/drawing/2014/main" id="{CEF3F2E4-DAA9-7348-76C6-BCDFF5E18F54}"/>
                  </a:ext>
                </a:extLst>
              </p:cNvPr>
              <p:cNvSpPr txBox="1">
                <a:spLocks noRot="1" noChangeAspect="1" noMove="1" noResize="1" noEditPoints="1" noAdjustHandles="1" noChangeArrowheads="1" noChangeShapeType="1" noTextEdit="1"/>
              </p:cNvSpPr>
              <p:nvPr/>
            </p:nvSpPr>
            <p:spPr>
              <a:xfrm>
                <a:off x="390545" y="3195911"/>
                <a:ext cx="8296256" cy="461665"/>
              </a:xfrm>
              <a:prstGeom prst="rect">
                <a:avLst/>
              </a:prstGeom>
              <a:blipFill>
                <a:blip r:embed="rId6"/>
                <a:stretch>
                  <a:fillRect l="-1070" t="-10811" b="-29730"/>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F1B0B06A-5557-49DF-519D-BED6BD7EF571}"/>
              </a:ext>
            </a:extLst>
          </p:cNvPr>
          <p:cNvPicPr>
            <a:picLocks noChangeAspect="1"/>
          </p:cNvPicPr>
          <p:nvPr/>
        </p:nvPicPr>
        <p:blipFill>
          <a:blip r:embed="rId7"/>
          <a:stretch>
            <a:fillRect/>
          </a:stretch>
        </p:blipFill>
        <p:spPr>
          <a:xfrm>
            <a:off x="558245" y="3651436"/>
            <a:ext cx="5037011" cy="832494"/>
          </a:xfrm>
          <a:prstGeom prst="rect">
            <a:avLst/>
          </a:prstGeom>
        </p:spPr>
      </p:pic>
      <p:sp>
        <p:nvSpPr>
          <p:cNvPr id="18" name="TextBox 9">
            <a:extLst>
              <a:ext uri="{FF2B5EF4-FFF2-40B4-BE49-F238E27FC236}">
                <a16:creationId xmlns:a16="http://schemas.microsoft.com/office/drawing/2014/main" id="{ED155186-21D6-694A-9CA8-E815BB8B964A}"/>
              </a:ext>
            </a:extLst>
          </p:cNvPr>
          <p:cNvSpPr txBox="1"/>
          <p:nvPr/>
        </p:nvSpPr>
        <p:spPr>
          <a:xfrm>
            <a:off x="390545" y="4953132"/>
            <a:ext cx="8296256" cy="1200329"/>
          </a:xfrm>
          <a:prstGeom prst="rect">
            <a:avLst/>
          </a:prstGeom>
          <a:noFill/>
        </p:spPr>
        <p:txBody>
          <a:bodyPr wrap="square" rtlCol="0">
            <a:spAutoFit/>
          </a:bodyPr>
          <a:lstStyle/>
          <a:p>
            <a:pPr marL="457200" indent="-457200" algn="just">
              <a:buFont typeface="+mj-lt"/>
              <a:buAutoNum type="arabicPeriod"/>
            </a:pPr>
            <a:r>
              <a:rPr lang="en-US" altLang="zh-TW" sz="2400" dirty="0"/>
              <a:t>Since basis functions are not changed during the SCF procedure (unlike the density matrices), these two integrals remain constant during the procedure.</a:t>
            </a:r>
            <a:endParaRPr lang="en-US" sz="2400" dirty="0"/>
          </a:p>
        </p:txBody>
      </p:sp>
      <p:pic>
        <p:nvPicPr>
          <p:cNvPr id="19" name="Picture 18">
            <a:extLst>
              <a:ext uri="{FF2B5EF4-FFF2-40B4-BE49-F238E27FC236}">
                <a16:creationId xmlns:a16="http://schemas.microsoft.com/office/drawing/2014/main" id="{ADBE7BFB-911C-6686-B1D9-96E64A629ADF}"/>
              </a:ext>
            </a:extLst>
          </p:cNvPr>
          <p:cNvPicPr>
            <a:picLocks noChangeAspect="1"/>
          </p:cNvPicPr>
          <p:nvPr/>
        </p:nvPicPr>
        <p:blipFill rotWithShape="1">
          <a:blip r:embed="rId8"/>
          <a:srcRect l="1445" t="7861"/>
          <a:stretch/>
        </p:blipFill>
        <p:spPr>
          <a:xfrm>
            <a:off x="558245" y="4499075"/>
            <a:ext cx="2796876" cy="438912"/>
          </a:xfrm>
          <a:prstGeom prst="rect">
            <a:avLst/>
          </a:prstGeom>
        </p:spPr>
      </p:pic>
    </p:spTree>
    <p:extLst>
      <p:ext uri="{BB962C8B-B14F-4D97-AF65-F5344CB8AC3E}">
        <p14:creationId xmlns:p14="http://schemas.microsoft.com/office/powerpoint/2010/main" val="33498218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altLang="zh-TW" dirty="0"/>
              <a:t>Self-consistent field</a:t>
            </a:r>
            <a:endParaRPr lang="en-US"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67</a:t>
            </a:fld>
            <a:endParaRPr lang="zh-TW" altLang="en-US"/>
          </a:p>
        </p:txBody>
      </p:sp>
      <p:sp>
        <p:nvSpPr>
          <p:cNvPr id="17" name="TextBox 9">
            <a:extLst>
              <a:ext uri="{FF2B5EF4-FFF2-40B4-BE49-F238E27FC236}">
                <a16:creationId xmlns:a16="http://schemas.microsoft.com/office/drawing/2014/main" id="{6674A38A-700B-4681-94FF-9117F8413F07}"/>
              </a:ext>
            </a:extLst>
          </p:cNvPr>
          <p:cNvSpPr txBox="1"/>
          <p:nvPr/>
        </p:nvSpPr>
        <p:spPr>
          <a:xfrm>
            <a:off x="390545" y="777196"/>
            <a:ext cx="8296256" cy="830997"/>
          </a:xfrm>
          <a:prstGeom prst="rect">
            <a:avLst/>
          </a:prstGeom>
          <a:noFill/>
        </p:spPr>
        <p:txBody>
          <a:bodyPr wrap="square" rtlCol="0">
            <a:spAutoFit/>
          </a:bodyPr>
          <a:lstStyle/>
          <a:p>
            <a:pPr algn="just"/>
            <a:r>
              <a:rPr lang="en-US" altLang="zh-TW" sz="2400" dirty="0"/>
              <a:t>The second term is the two electron (four index) integrals, which is updated iteratively throughout the SCF procedure </a:t>
            </a:r>
            <a:endParaRPr lang="en-US" sz="2400" dirty="0"/>
          </a:p>
        </p:txBody>
      </p:sp>
      <p:pic>
        <p:nvPicPr>
          <p:cNvPr id="4" name="Picture 3">
            <a:extLst>
              <a:ext uri="{FF2B5EF4-FFF2-40B4-BE49-F238E27FC236}">
                <a16:creationId xmlns:a16="http://schemas.microsoft.com/office/drawing/2014/main" id="{FCDDE936-A826-CA1D-ED22-9DD54DE84103}"/>
              </a:ext>
            </a:extLst>
          </p:cNvPr>
          <p:cNvPicPr>
            <a:picLocks noChangeAspect="1"/>
          </p:cNvPicPr>
          <p:nvPr/>
        </p:nvPicPr>
        <p:blipFill rotWithShape="1">
          <a:blip r:embed="rId3"/>
          <a:srcRect l="18638" r="71038"/>
          <a:stretch/>
        </p:blipFill>
        <p:spPr>
          <a:xfrm>
            <a:off x="1089044" y="1608193"/>
            <a:ext cx="399514" cy="667512"/>
          </a:xfrm>
          <a:prstGeom prst="rect">
            <a:avLst/>
          </a:prstGeom>
        </p:spPr>
      </p:pic>
      <p:pic>
        <p:nvPicPr>
          <p:cNvPr id="3" name="Picture 2">
            <a:extLst>
              <a:ext uri="{FF2B5EF4-FFF2-40B4-BE49-F238E27FC236}">
                <a16:creationId xmlns:a16="http://schemas.microsoft.com/office/drawing/2014/main" id="{A45AA246-E050-7833-75B0-8EFC04AE4EC4}"/>
              </a:ext>
            </a:extLst>
          </p:cNvPr>
          <p:cNvPicPr>
            <a:picLocks noChangeAspect="1"/>
          </p:cNvPicPr>
          <p:nvPr/>
        </p:nvPicPr>
        <p:blipFill>
          <a:blip r:embed="rId4"/>
          <a:stretch>
            <a:fillRect/>
          </a:stretch>
        </p:blipFill>
        <p:spPr>
          <a:xfrm>
            <a:off x="558246" y="1773331"/>
            <a:ext cx="530799" cy="424639"/>
          </a:xfrm>
          <a:prstGeom prst="rect">
            <a:avLst/>
          </a:prstGeom>
        </p:spPr>
      </p:pic>
      <p:pic>
        <p:nvPicPr>
          <p:cNvPr id="5" name="Picture 4">
            <a:extLst>
              <a:ext uri="{FF2B5EF4-FFF2-40B4-BE49-F238E27FC236}">
                <a16:creationId xmlns:a16="http://schemas.microsoft.com/office/drawing/2014/main" id="{A021CC81-FE9A-C18B-3473-116D9720258E}"/>
              </a:ext>
            </a:extLst>
          </p:cNvPr>
          <p:cNvPicPr>
            <a:picLocks noChangeAspect="1"/>
          </p:cNvPicPr>
          <p:nvPr/>
        </p:nvPicPr>
        <p:blipFill>
          <a:blip r:embed="rId5"/>
          <a:stretch>
            <a:fillRect/>
          </a:stretch>
        </p:blipFill>
        <p:spPr>
          <a:xfrm>
            <a:off x="1488558" y="1733789"/>
            <a:ext cx="4046147" cy="667512"/>
          </a:xfrm>
          <a:prstGeom prst="rect">
            <a:avLst/>
          </a:prstGeom>
        </p:spPr>
      </p:pic>
      <p:pic>
        <p:nvPicPr>
          <p:cNvPr id="7" name="Picture 6">
            <a:extLst>
              <a:ext uri="{FF2B5EF4-FFF2-40B4-BE49-F238E27FC236}">
                <a16:creationId xmlns:a16="http://schemas.microsoft.com/office/drawing/2014/main" id="{8EC32450-8287-548D-EF2F-75BBE04284C1}"/>
              </a:ext>
            </a:extLst>
          </p:cNvPr>
          <p:cNvPicPr>
            <a:picLocks noChangeAspect="1"/>
          </p:cNvPicPr>
          <p:nvPr/>
        </p:nvPicPr>
        <p:blipFill>
          <a:blip r:embed="rId6"/>
          <a:stretch>
            <a:fillRect/>
          </a:stretch>
        </p:blipFill>
        <p:spPr>
          <a:xfrm>
            <a:off x="1488558" y="2401301"/>
            <a:ext cx="6031816" cy="658368"/>
          </a:xfrm>
          <a:prstGeom prst="rect">
            <a:avLst/>
          </a:prstGeom>
        </p:spPr>
      </p:pic>
      <p:sp>
        <p:nvSpPr>
          <p:cNvPr id="9" name="TextBox 9">
            <a:extLst>
              <a:ext uri="{FF2B5EF4-FFF2-40B4-BE49-F238E27FC236}">
                <a16:creationId xmlns:a16="http://schemas.microsoft.com/office/drawing/2014/main" id="{C9CAB6FF-3500-3E34-D852-58535E566348}"/>
              </a:ext>
            </a:extLst>
          </p:cNvPr>
          <p:cNvSpPr txBox="1"/>
          <p:nvPr/>
        </p:nvSpPr>
        <p:spPr>
          <a:xfrm>
            <a:off x="390544" y="2499652"/>
            <a:ext cx="1023586" cy="461665"/>
          </a:xfrm>
          <a:prstGeom prst="rect">
            <a:avLst/>
          </a:prstGeom>
          <a:noFill/>
        </p:spPr>
        <p:txBody>
          <a:bodyPr wrap="square" rtlCol="0">
            <a:spAutoFit/>
          </a:bodyPr>
          <a:lstStyle/>
          <a:p>
            <a:pPr algn="just"/>
            <a:r>
              <a:rPr lang="en-US" altLang="zh-TW" sz="2400" dirty="0"/>
              <a:t>where</a:t>
            </a:r>
            <a:endParaRPr lang="en-US" sz="2400" dirty="0"/>
          </a:p>
        </p:txBody>
      </p:sp>
      <p:pic>
        <p:nvPicPr>
          <p:cNvPr id="6" name="Picture 5">
            <a:extLst>
              <a:ext uri="{FF2B5EF4-FFF2-40B4-BE49-F238E27FC236}">
                <a16:creationId xmlns:a16="http://schemas.microsoft.com/office/drawing/2014/main" id="{F4CA1C05-C062-0C07-5807-0169681E3A42}"/>
              </a:ext>
            </a:extLst>
          </p:cNvPr>
          <p:cNvPicPr>
            <a:picLocks noChangeAspect="1"/>
          </p:cNvPicPr>
          <p:nvPr/>
        </p:nvPicPr>
        <p:blipFill>
          <a:blip r:embed="rId7"/>
          <a:stretch>
            <a:fillRect/>
          </a:stretch>
        </p:blipFill>
        <p:spPr>
          <a:xfrm>
            <a:off x="558246" y="3055436"/>
            <a:ext cx="4020383" cy="841248"/>
          </a:xfrm>
          <a:prstGeom prst="rect">
            <a:avLst/>
          </a:prstGeom>
        </p:spPr>
      </p:pic>
      <p:pic>
        <p:nvPicPr>
          <p:cNvPr id="10" name="Picture 9">
            <a:extLst>
              <a:ext uri="{FF2B5EF4-FFF2-40B4-BE49-F238E27FC236}">
                <a16:creationId xmlns:a16="http://schemas.microsoft.com/office/drawing/2014/main" id="{FCC4E330-F45D-B76D-D507-9050B10BCAC1}"/>
              </a:ext>
            </a:extLst>
          </p:cNvPr>
          <p:cNvPicPr>
            <a:picLocks noChangeAspect="1"/>
          </p:cNvPicPr>
          <p:nvPr/>
        </p:nvPicPr>
        <p:blipFill>
          <a:blip r:embed="rId8"/>
          <a:stretch>
            <a:fillRect/>
          </a:stretch>
        </p:blipFill>
        <p:spPr>
          <a:xfrm>
            <a:off x="558246" y="3896684"/>
            <a:ext cx="3470148" cy="841248"/>
          </a:xfrm>
          <a:prstGeom prst="rect">
            <a:avLst/>
          </a:prstGeom>
        </p:spPr>
      </p:pic>
    </p:spTree>
    <p:extLst>
      <p:ext uri="{BB962C8B-B14F-4D97-AF65-F5344CB8AC3E}">
        <p14:creationId xmlns:p14="http://schemas.microsoft.com/office/powerpoint/2010/main" val="1600112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07781A-E6A2-46FF-936C-FA07D77EE45F}"/>
              </a:ext>
            </a:extLst>
          </p:cNvPr>
          <p:cNvSpPr>
            <a:spLocks noGrp="1"/>
          </p:cNvSpPr>
          <p:nvPr>
            <p:ph type="title"/>
          </p:nvPr>
        </p:nvSpPr>
        <p:spPr/>
        <p:txBody>
          <a:bodyPr/>
          <a:lstStyle/>
          <a:p>
            <a:r>
              <a:rPr lang="en-US" dirty="0"/>
              <a:t>The SCF procedure</a:t>
            </a:r>
          </a:p>
        </p:txBody>
      </p:sp>
      <p:sp>
        <p:nvSpPr>
          <p:cNvPr id="4" name="投影片編號版面配置區 3">
            <a:extLst>
              <a:ext uri="{FF2B5EF4-FFF2-40B4-BE49-F238E27FC236}">
                <a16:creationId xmlns:a16="http://schemas.microsoft.com/office/drawing/2014/main" id="{9E121B73-E602-450A-AD49-20B80AF4BB3A}"/>
              </a:ext>
            </a:extLst>
          </p:cNvPr>
          <p:cNvSpPr>
            <a:spLocks noGrp="1"/>
          </p:cNvSpPr>
          <p:nvPr>
            <p:ph type="sldNum" sz="quarter" idx="12"/>
          </p:nvPr>
        </p:nvSpPr>
        <p:spPr/>
        <p:txBody>
          <a:bodyPr/>
          <a:lstStyle/>
          <a:p>
            <a:fld id="{E1EB6482-E8AD-494A-B82D-562298BE05A7}" type="slidenum">
              <a:rPr lang="zh-TW" altLang="en-US" smtClean="0"/>
              <a:pPr/>
              <a:t>68</a:t>
            </a:fld>
            <a:endParaRPr lang="zh-TW" altLang="en-US"/>
          </a:p>
        </p:txBody>
      </p:sp>
      <p:pic>
        <p:nvPicPr>
          <p:cNvPr id="5" name="圖片 4">
            <a:extLst>
              <a:ext uri="{FF2B5EF4-FFF2-40B4-BE49-F238E27FC236}">
                <a16:creationId xmlns:a16="http://schemas.microsoft.com/office/drawing/2014/main" id="{704834DC-D638-46C4-939D-4F0FB65BE4DF}"/>
              </a:ext>
            </a:extLst>
          </p:cNvPr>
          <p:cNvPicPr>
            <a:picLocks noChangeAspect="1"/>
          </p:cNvPicPr>
          <p:nvPr/>
        </p:nvPicPr>
        <p:blipFill>
          <a:blip r:embed="rId2"/>
          <a:stretch>
            <a:fillRect/>
          </a:stretch>
        </p:blipFill>
        <p:spPr>
          <a:xfrm>
            <a:off x="717804" y="767749"/>
            <a:ext cx="7708392" cy="5751443"/>
          </a:xfrm>
          <a:prstGeom prst="rect">
            <a:avLst/>
          </a:prstGeom>
        </p:spPr>
      </p:pic>
    </p:spTree>
    <p:extLst>
      <p:ext uri="{BB962C8B-B14F-4D97-AF65-F5344CB8AC3E}">
        <p14:creationId xmlns:p14="http://schemas.microsoft.com/office/powerpoint/2010/main" val="22689837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Hartree </a:t>
            </a:r>
            <a:r>
              <a:rPr lang="en-US" dirty="0" err="1"/>
              <a:t>Fock</a:t>
            </a:r>
            <a:r>
              <a:rPr lang="en-US" dirty="0"/>
              <a:t> theory</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69</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461665"/>
          </a:xfrm>
          <a:prstGeom prst="rect">
            <a:avLst/>
          </a:prstGeom>
          <a:noFill/>
        </p:spPr>
        <p:txBody>
          <a:bodyPr wrap="square" rtlCol="0">
            <a:spAutoFit/>
          </a:bodyPr>
          <a:lstStyle/>
          <a:p>
            <a:pPr algn="just"/>
            <a:r>
              <a:rPr lang="en-US" sz="2400" dirty="0"/>
              <a:t>Let’s consider the HF energy of minimal basis H</a:t>
            </a:r>
            <a:r>
              <a:rPr lang="en-US" sz="2400" baseline="-25000" dirty="0"/>
              <a:t>2</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A18AC9E-7329-32B2-5144-90F23E119DF9}"/>
                  </a:ext>
                </a:extLst>
              </p:cNvPr>
              <p:cNvSpPr txBox="1"/>
              <p:nvPr/>
            </p:nvSpPr>
            <p:spPr>
              <a:xfrm>
                <a:off x="390544" y="2668923"/>
                <a:ext cx="8296256" cy="2976520"/>
              </a:xfrm>
              <a:prstGeom prst="rect">
                <a:avLst/>
              </a:prstGeom>
              <a:noFill/>
            </p:spPr>
            <p:txBody>
              <a:bodyPr wrap="square" rtlCol="0">
                <a:spAutoFit/>
              </a:bodyPr>
              <a:lstStyle/>
              <a:p>
                <a:pPr algn="just"/>
                <a:r>
                  <a:rPr lang="en-US" sz="2400" dirty="0"/>
                  <a:t>Intuitively, two electrons each with kinetic energy and nuclear attraction energy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11</m:t>
                        </m:r>
                      </m:sub>
                    </m:sSub>
                  </m:oMath>
                </a14:m>
                <a:r>
                  <a:rPr lang="en-US" sz="2400" dirty="0"/>
                  <a:t> plus one coulombic repulsion energy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𝐽</m:t>
                        </m:r>
                      </m:e>
                      <m:sub>
                        <m:r>
                          <a:rPr lang="en-US" sz="2400" b="0" i="1" smtClean="0">
                            <a:latin typeface="Cambria Math" panose="02040503050406030204" pitchFamily="18" charset="0"/>
                          </a:rPr>
                          <m:t>11</m:t>
                        </m:r>
                      </m:sub>
                    </m:sSub>
                  </m:oMath>
                </a14:m>
                <a:r>
                  <a:rPr lang="en-US" sz="2400" dirty="0"/>
                  <a:t>.</a:t>
                </a:r>
              </a:p>
              <a:p>
                <a:pPr algn="just"/>
                <a:r>
                  <a:rPr lang="en-US" sz="2400" dirty="0"/>
                  <a:t>By the HF equation, </a:t>
                </a:r>
              </a:p>
              <a:p>
                <a:pPr algn="just"/>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=2</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𝑎</m:t>
                          </m:r>
                          <m:r>
                            <a:rPr lang="en-US" sz="2400" b="0" i="1" smtClean="0">
                              <a:latin typeface="Cambria Math" panose="02040503050406030204" pitchFamily="18" charset="0"/>
                            </a:rPr>
                            <m:t>=1</m:t>
                          </m:r>
                        </m:sub>
                        <m:sup>
                          <m:r>
                            <a:rPr lang="en-US" sz="2400" b="0" i="1" smtClean="0">
                              <a:latin typeface="Cambria Math" panose="02040503050406030204" pitchFamily="18" charset="0"/>
                            </a:rPr>
                            <m:t>1</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𝑎𝑎</m:t>
                              </m:r>
                            </m:sub>
                          </m:sSub>
                        </m:e>
                      </m:nary>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𝑎</m:t>
                          </m:r>
                          <m:r>
                            <a:rPr lang="en-US" sz="2400" b="0" i="1" smtClean="0">
                              <a:latin typeface="Cambria Math" panose="02040503050406030204" pitchFamily="18" charset="0"/>
                            </a:rPr>
                            <m:t>=1</m:t>
                          </m:r>
                        </m:sub>
                        <m:sup>
                          <m:r>
                            <a:rPr lang="en-US" sz="2400" b="0" i="1" smtClean="0">
                              <a:latin typeface="Cambria Math" panose="02040503050406030204" pitchFamily="18" charset="0"/>
                            </a:rPr>
                            <m:t>1</m:t>
                          </m:r>
                        </m:sup>
                        <m:e>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𝑏</m:t>
                              </m:r>
                              <m:r>
                                <a:rPr lang="en-US" sz="2400" b="0" i="1" smtClean="0">
                                  <a:latin typeface="Cambria Math" panose="02040503050406030204" pitchFamily="18" charset="0"/>
                                </a:rPr>
                                <m:t>=1</m:t>
                              </m:r>
                            </m:sub>
                            <m:sup>
                              <m:r>
                                <a:rPr lang="en-US" sz="2400" b="0" i="1" smtClean="0">
                                  <a:latin typeface="Cambria Math" panose="02040503050406030204" pitchFamily="18" charset="0"/>
                                </a:rPr>
                                <m:t>1</m:t>
                              </m:r>
                            </m:sup>
                            <m:e>
                              <m:sSub>
                                <m:sSubPr>
                                  <m:ctrlPr>
                                    <a:rPr lang="en-US" sz="2400" i="1">
                                      <a:latin typeface="Cambria Math" panose="02040503050406030204" pitchFamily="18" charset="0"/>
                                    </a:rPr>
                                  </m:ctrlPr>
                                </m:sSubPr>
                                <m:e>
                                  <m:r>
                                    <a:rPr lang="en-US" sz="2400" i="1">
                                      <a:latin typeface="Cambria Math" panose="02040503050406030204" pitchFamily="18" charset="0"/>
                                    </a:rPr>
                                    <m:t>2</m:t>
                                  </m:r>
                                  <m:r>
                                    <a:rPr lang="en-US" sz="2400" i="1">
                                      <a:latin typeface="Cambria Math" panose="02040503050406030204" pitchFamily="18" charset="0"/>
                                    </a:rPr>
                                    <m:t>𝐽</m:t>
                                  </m:r>
                                </m:e>
                                <m:sub>
                                  <m:r>
                                    <a:rPr lang="en-US" sz="2400" i="1">
                                      <a:latin typeface="Cambria Math" panose="02040503050406030204" pitchFamily="18" charset="0"/>
                                    </a:rPr>
                                    <m:t>𝑎𝑏</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𝐾</m:t>
                                  </m:r>
                                </m:e>
                                <m:sub>
                                  <m:r>
                                    <a:rPr lang="en-US" sz="2400" i="1">
                                      <a:latin typeface="Cambria Math" panose="02040503050406030204" pitchFamily="18" charset="0"/>
                                    </a:rPr>
                                    <m:t>𝑎𝑏</m:t>
                                  </m:r>
                                </m:sub>
                              </m:sSub>
                            </m:e>
                          </m:nary>
                        </m:e>
                      </m:nary>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11</m:t>
                          </m:r>
                        </m:sub>
                      </m:sSub>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𝐽</m:t>
                          </m:r>
                        </m:e>
                        <m:sub>
                          <m:r>
                            <a:rPr lang="en-US" sz="2400" b="0" i="1" smtClean="0">
                              <a:latin typeface="Cambria Math" panose="02040503050406030204" pitchFamily="18" charset="0"/>
                            </a:rPr>
                            <m:t>11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𝐾</m:t>
                          </m:r>
                        </m:e>
                        <m:sub>
                          <m:r>
                            <a:rPr lang="en-US" sz="2400" b="0" i="1" smtClean="0">
                              <a:latin typeface="Cambria Math" panose="02040503050406030204" pitchFamily="18" charset="0"/>
                            </a:rPr>
                            <m:t>11</m:t>
                          </m:r>
                        </m:sub>
                      </m:sSub>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11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𝐽</m:t>
                          </m:r>
                        </m:e>
                        <m:sub>
                          <m:r>
                            <a:rPr lang="en-US" sz="2400" b="0" i="1" smtClean="0">
                              <a:latin typeface="Cambria Math" panose="02040503050406030204" pitchFamily="18" charset="0"/>
                            </a:rPr>
                            <m:t>11</m:t>
                          </m:r>
                        </m:sub>
                      </m:sSub>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𝐽</m:t>
                          </m:r>
                        </m:e>
                        <m:sub>
                          <m:r>
                            <a:rPr lang="en-US" sz="2400" b="0" i="1" smtClean="0">
                              <a:latin typeface="Cambria Math" panose="02040503050406030204" pitchFamily="18" charset="0"/>
                              <a:ea typeface="Cambria Math" panose="02040503050406030204" pitchFamily="18" charset="0"/>
                            </a:rPr>
                            <m:t>11</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𝐾</m:t>
                          </m:r>
                        </m:e>
                        <m:sub>
                          <m:r>
                            <a:rPr lang="en-US" sz="2400" b="0" i="1" smtClean="0">
                              <a:latin typeface="Cambria Math" panose="02040503050406030204" pitchFamily="18" charset="0"/>
                              <a:ea typeface="Cambria Math" panose="02040503050406030204" pitchFamily="18" charset="0"/>
                            </a:rPr>
                            <m:t>11</m:t>
                          </m:r>
                        </m:sub>
                      </m:sSub>
                    </m:oMath>
                  </m:oMathPara>
                </a14:m>
                <a:endParaRPr lang="en-US" sz="2400" dirty="0"/>
              </a:p>
            </p:txBody>
          </p:sp>
        </mc:Choice>
        <mc:Fallback xmlns="">
          <p:sp>
            <p:nvSpPr>
              <p:cNvPr id="14" name="TextBox 13">
                <a:extLst>
                  <a:ext uri="{FF2B5EF4-FFF2-40B4-BE49-F238E27FC236}">
                    <a16:creationId xmlns:a16="http://schemas.microsoft.com/office/drawing/2014/main" id="{DA18AC9E-7329-32B2-5144-90F23E119DF9}"/>
                  </a:ext>
                </a:extLst>
              </p:cNvPr>
              <p:cNvSpPr txBox="1">
                <a:spLocks noRot="1" noChangeAspect="1" noMove="1" noResize="1" noEditPoints="1" noAdjustHandles="1" noChangeArrowheads="1" noChangeShapeType="1" noTextEdit="1"/>
              </p:cNvSpPr>
              <p:nvPr/>
            </p:nvSpPr>
            <p:spPr>
              <a:xfrm>
                <a:off x="390544" y="2668923"/>
                <a:ext cx="8296256" cy="2976520"/>
              </a:xfrm>
              <a:prstGeom prst="rect">
                <a:avLst/>
              </a:prstGeom>
              <a:blipFill>
                <a:blip r:embed="rId2"/>
                <a:stretch>
                  <a:fillRect l="-1070" t="-1702" r="-1223" b="-4723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CA16530E-6F48-1D92-439A-8DD541F98346}"/>
              </a:ext>
            </a:extLst>
          </p:cNvPr>
          <p:cNvPicPr>
            <a:picLocks noChangeAspect="1"/>
          </p:cNvPicPr>
          <p:nvPr/>
        </p:nvPicPr>
        <p:blipFill>
          <a:blip r:embed="rId3"/>
          <a:stretch>
            <a:fillRect/>
          </a:stretch>
        </p:blipFill>
        <p:spPr>
          <a:xfrm>
            <a:off x="558246" y="1436263"/>
            <a:ext cx="2786050" cy="1124712"/>
          </a:xfrm>
          <a:prstGeom prst="rect">
            <a:avLst/>
          </a:prstGeom>
        </p:spPr>
      </p:pic>
      <p:pic>
        <p:nvPicPr>
          <p:cNvPr id="6" name="Picture 5">
            <a:extLst>
              <a:ext uri="{FF2B5EF4-FFF2-40B4-BE49-F238E27FC236}">
                <a16:creationId xmlns:a16="http://schemas.microsoft.com/office/drawing/2014/main" id="{EB6B7040-FAC7-EAD2-8FA8-A71E55DFC201}"/>
              </a:ext>
            </a:extLst>
          </p:cNvPr>
          <p:cNvPicPr>
            <a:picLocks noChangeAspect="1"/>
          </p:cNvPicPr>
          <p:nvPr/>
        </p:nvPicPr>
        <p:blipFill>
          <a:blip r:embed="rId4"/>
          <a:stretch>
            <a:fillRect/>
          </a:stretch>
        </p:blipFill>
        <p:spPr>
          <a:xfrm>
            <a:off x="4092624" y="2120927"/>
            <a:ext cx="2700997" cy="438912"/>
          </a:xfrm>
          <a:prstGeom prst="rect">
            <a:avLst/>
          </a:prstGeom>
        </p:spPr>
      </p:pic>
    </p:spTree>
    <p:extLst>
      <p:ext uri="{BB962C8B-B14F-4D97-AF65-F5344CB8AC3E}">
        <p14:creationId xmlns:p14="http://schemas.microsoft.com/office/powerpoint/2010/main" val="3669260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Born-Oppenheimer Approx.</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7</a:t>
            </a:fld>
            <a:endParaRPr lang="zh-TW" altLang="en-US"/>
          </a:p>
        </p:txBody>
      </p:sp>
      <p:pic>
        <p:nvPicPr>
          <p:cNvPr id="5" name="Picture 4">
            <a:extLst>
              <a:ext uri="{FF2B5EF4-FFF2-40B4-BE49-F238E27FC236}">
                <a16:creationId xmlns:a16="http://schemas.microsoft.com/office/drawing/2014/main" id="{2CA93FB3-5ED5-E562-FB81-4B9C04BCA4F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518" y="1247605"/>
            <a:ext cx="3945165" cy="841248"/>
          </a:xfrm>
          <a:prstGeom prst="rect">
            <a:avLst/>
          </a:prstGeom>
        </p:spPr>
      </p:pic>
      <p:sp>
        <p:nvSpPr>
          <p:cNvPr id="9" name="TextBox 8">
            <a:extLst>
              <a:ext uri="{FF2B5EF4-FFF2-40B4-BE49-F238E27FC236}">
                <a16:creationId xmlns:a16="http://schemas.microsoft.com/office/drawing/2014/main" id="{244FD8F1-9BC8-AE23-8903-E0FCFE1BE61B}"/>
              </a:ext>
            </a:extLst>
          </p:cNvPr>
          <p:cNvSpPr txBox="1"/>
          <p:nvPr/>
        </p:nvSpPr>
        <p:spPr>
          <a:xfrm>
            <a:off x="390544" y="773668"/>
            <a:ext cx="7749237" cy="461665"/>
          </a:xfrm>
          <a:prstGeom prst="rect">
            <a:avLst/>
          </a:prstGeom>
          <a:noFill/>
        </p:spPr>
        <p:txBody>
          <a:bodyPr wrap="none" rtlCol="0">
            <a:spAutoFit/>
          </a:bodyPr>
          <a:lstStyle/>
          <a:p>
            <a:r>
              <a:rPr lang="en-US" sz="2400" dirty="0"/>
              <a:t>The</a:t>
            </a:r>
            <a:r>
              <a:rPr lang="zh-TW" altLang="en-US" sz="2400" dirty="0"/>
              <a:t> </a:t>
            </a:r>
            <a:r>
              <a:rPr lang="en-US" altLang="zh-TW" sz="2400" dirty="0"/>
              <a:t>total energy at a given set of nuclear coordinates is</a:t>
            </a:r>
            <a:endParaRPr lang="en-US" sz="2400" dirty="0"/>
          </a:p>
        </p:txBody>
      </p:sp>
      <p:sp>
        <p:nvSpPr>
          <p:cNvPr id="16" name="TextBox 15">
            <a:extLst>
              <a:ext uri="{FF2B5EF4-FFF2-40B4-BE49-F238E27FC236}">
                <a16:creationId xmlns:a16="http://schemas.microsoft.com/office/drawing/2014/main" id="{297CFC8A-E74F-B70E-1F6B-9287FE9D6D48}"/>
              </a:ext>
            </a:extLst>
          </p:cNvPr>
          <p:cNvSpPr txBox="1"/>
          <p:nvPr/>
        </p:nvSpPr>
        <p:spPr>
          <a:xfrm>
            <a:off x="390544" y="2097607"/>
            <a:ext cx="5957080" cy="461665"/>
          </a:xfrm>
          <a:prstGeom prst="rect">
            <a:avLst/>
          </a:prstGeom>
          <a:noFill/>
        </p:spPr>
        <p:txBody>
          <a:bodyPr wrap="none" rtlCol="0">
            <a:spAutoFit/>
          </a:bodyPr>
          <a:lstStyle/>
          <a:p>
            <a:r>
              <a:rPr lang="en-US" sz="2400" dirty="0"/>
              <a:t>And the corresponding nuclear equation is</a:t>
            </a:r>
          </a:p>
        </p:txBody>
      </p:sp>
      <p:grpSp>
        <p:nvGrpSpPr>
          <p:cNvPr id="11" name="Group 10">
            <a:extLst>
              <a:ext uri="{FF2B5EF4-FFF2-40B4-BE49-F238E27FC236}">
                <a16:creationId xmlns:a16="http://schemas.microsoft.com/office/drawing/2014/main" id="{3CEE27A1-39E3-97C5-D651-1862063A202C}"/>
              </a:ext>
            </a:extLst>
          </p:cNvPr>
          <p:cNvGrpSpPr/>
          <p:nvPr/>
        </p:nvGrpSpPr>
        <p:grpSpPr>
          <a:xfrm>
            <a:off x="457200" y="2653367"/>
            <a:ext cx="7783286" cy="3366441"/>
            <a:chOff x="457200" y="2631595"/>
            <a:chExt cx="7783286" cy="3366441"/>
          </a:xfrm>
        </p:grpSpPr>
        <p:pic>
          <p:nvPicPr>
            <p:cNvPr id="4" name="Picture 3">
              <a:extLst>
                <a:ext uri="{FF2B5EF4-FFF2-40B4-BE49-F238E27FC236}">
                  <a16:creationId xmlns:a16="http://schemas.microsoft.com/office/drawing/2014/main" id="{8CAE16DF-9A81-0FDB-9100-A8E45E0F809E}"/>
                </a:ext>
              </a:extLst>
            </p:cNvPr>
            <p:cNvPicPr>
              <a:picLocks noChangeAspect="1"/>
            </p:cNvPicPr>
            <p:nvPr/>
          </p:nvPicPr>
          <p:blipFill>
            <a:blip r:embed="rId3"/>
            <a:stretch>
              <a:fillRect/>
            </a:stretch>
          </p:blipFill>
          <p:spPr>
            <a:xfrm>
              <a:off x="457200" y="2631595"/>
              <a:ext cx="7772400" cy="3366441"/>
            </a:xfrm>
            <a:prstGeom prst="rect">
              <a:avLst/>
            </a:prstGeom>
          </p:spPr>
        </p:pic>
        <p:sp>
          <p:nvSpPr>
            <p:cNvPr id="7" name="Rectangle 6">
              <a:extLst>
                <a:ext uri="{FF2B5EF4-FFF2-40B4-BE49-F238E27FC236}">
                  <a16:creationId xmlns:a16="http://schemas.microsoft.com/office/drawing/2014/main" id="{52681014-7EBA-2A5A-03E9-3C07A0A349A2}"/>
                </a:ext>
              </a:extLst>
            </p:cNvPr>
            <p:cNvSpPr/>
            <p:nvPr/>
          </p:nvSpPr>
          <p:spPr>
            <a:xfrm>
              <a:off x="8005129" y="5442857"/>
              <a:ext cx="235357" cy="374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16">
            <a:extLst>
              <a:ext uri="{FF2B5EF4-FFF2-40B4-BE49-F238E27FC236}">
                <a16:creationId xmlns:a16="http://schemas.microsoft.com/office/drawing/2014/main" id="{3395BBDC-EC60-101F-6842-018E17C74A63}"/>
              </a:ext>
            </a:extLst>
          </p:cNvPr>
          <p:cNvPicPr>
            <a:picLocks noChangeAspect="1"/>
          </p:cNvPicPr>
          <p:nvPr/>
        </p:nvPicPr>
        <p:blipFill>
          <a:blip r:embed="rId4"/>
          <a:stretch>
            <a:fillRect/>
          </a:stretch>
        </p:blipFill>
        <p:spPr>
          <a:xfrm>
            <a:off x="488518" y="6127875"/>
            <a:ext cx="6214601" cy="438912"/>
          </a:xfrm>
          <a:prstGeom prst="rect">
            <a:avLst/>
          </a:prstGeom>
        </p:spPr>
      </p:pic>
    </p:spTree>
    <p:extLst>
      <p:ext uri="{BB962C8B-B14F-4D97-AF65-F5344CB8AC3E}">
        <p14:creationId xmlns:p14="http://schemas.microsoft.com/office/powerpoint/2010/main" val="42513683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Hartree </a:t>
            </a:r>
            <a:r>
              <a:rPr lang="en-US" dirty="0" err="1"/>
              <a:t>Fock</a:t>
            </a:r>
            <a:r>
              <a:rPr lang="en-US" dirty="0"/>
              <a:t> theory</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70</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461665"/>
          </a:xfrm>
          <a:prstGeom prst="rect">
            <a:avLst/>
          </a:prstGeom>
          <a:noFill/>
        </p:spPr>
        <p:txBody>
          <a:bodyPr wrap="square" rtlCol="0">
            <a:spAutoFit/>
          </a:bodyPr>
          <a:lstStyle/>
          <a:p>
            <a:pPr algn="just"/>
            <a:r>
              <a:rPr lang="en-US" sz="2400" dirty="0"/>
              <a:t>Let’s consider the HF orbital energy of minimal basis H</a:t>
            </a:r>
            <a:r>
              <a:rPr lang="en-US" sz="2400" baseline="-25000" dirty="0"/>
              <a:t>2</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A18AC9E-7329-32B2-5144-90F23E119DF9}"/>
                  </a:ext>
                </a:extLst>
              </p:cNvPr>
              <p:cNvSpPr txBox="1"/>
              <p:nvPr/>
            </p:nvSpPr>
            <p:spPr>
              <a:xfrm>
                <a:off x="390544" y="2668923"/>
                <a:ext cx="8296256" cy="1200329"/>
              </a:xfrm>
              <a:prstGeom prst="rect">
                <a:avLst/>
              </a:prstGeom>
              <a:noFill/>
            </p:spPr>
            <p:txBody>
              <a:bodyPr wrap="square" rtlCol="0">
                <a:spAutoFit/>
              </a:bodyPr>
              <a:lstStyle/>
              <a:p>
                <a:pPr algn="just"/>
                <a:r>
                  <a:rPr lang="en-US" sz="2400" dirty="0"/>
                  <a:t>When we evaluate the orbital energies, we only need to consider it’s kinetic energy and nuclear attraction energy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11</m:t>
                        </m:r>
                      </m:sub>
                    </m:sSub>
                  </m:oMath>
                </a14:m>
                <a:r>
                  <a:rPr lang="en-US" sz="2400" dirty="0"/>
                  <a:t> and a coulomb interaction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𝐽</m:t>
                        </m:r>
                      </m:e>
                      <m:sub>
                        <m:r>
                          <a:rPr lang="en-US" sz="2400" i="1">
                            <a:latin typeface="Cambria Math" panose="02040503050406030204" pitchFamily="18" charset="0"/>
                          </a:rPr>
                          <m:t>11</m:t>
                        </m:r>
                      </m:sub>
                    </m:sSub>
                  </m:oMath>
                </a14:m>
                <a:r>
                  <a:rPr lang="en-US" sz="2400" dirty="0"/>
                  <a:t> </a:t>
                </a:r>
              </a:p>
            </p:txBody>
          </p:sp>
        </mc:Choice>
        <mc:Fallback xmlns="">
          <p:sp>
            <p:nvSpPr>
              <p:cNvPr id="14" name="TextBox 13">
                <a:extLst>
                  <a:ext uri="{FF2B5EF4-FFF2-40B4-BE49-F238E27FC236}">
                    <a16:creationId xmlns:a16="http://schemas.microsoft.com/office/drawing/2014/main" id="{DA18AC9E-7329-32B2-5144-90F23E119DF9}"/>
                  </a:ext>
                </a:extLst>
              </p:cNvPr>
              <p:cNvSpPr txBox="1">
                <a:spLocks noRot="1" noChangeAspect="1" noMove="1" noResize="1" noEditPoints="1" noAdjustHandles="1" noChangeArrowheads="1" noChangeShapeType="1" noTextEdit="1"/>
              </p:cNvSpPr>
              <p:nvPr/>
            </p:nvSpPr>
            <p:spPr>
              <a:xfrm>
                <a:off x="390544" y="2668923"/>
                <a:ext cx="8296256" cy="1200329"/>
              </a:xfrm>
              <a:prstGeom prst="rect">
                <a:avLst/>
              </a:prstGeom>
              <a:blipFill>
                <a:blip r:embed="rId2"/>
                <a:stretch>
                  <a:fillRect l="-1070" t="-4211" r="-2141" b="-1052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B6B7040-FAC7-EAD2-8FA8-A71E55DFC20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47087" y="2120927"/>
            <a:ext cx="2392070" cy="438912"/>
          </a:xfrm>
          <a:prstGeom prst="rect">
            <a:avLst/>
          </a:prstGeom>
        </p:spPr>
      </p:pic>
      <p:pic>
        <p:nvPicPr>
          <p:cNvPr id="4" name="Picture 3">
            <a:extLst>
              <a:ext uri="{FF2B5EF4-FFF2-40B4-BE49-F238E27FC236}">
                <a16:creationId xmlns:a16="http://schemas.microsoft.com/office/drawing/2014/main" id="{E0160C53-97B0-DF0D-34F8-38D9A82FE6C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45148" y="1436264"/>
            <a:ext cx="2744115" cy="1123575"/>
          </a:xfrm>
          <a:prstGeom prst="rect">
            <a:avLst/>
          </a:prstGeom>
        </p:spPr>
      </p:pic>
    </p:spTree>
    <p:extLst>
      <p:ext uri="{BB962C8B-B14F-4D97-AF65-F5344CB8AC3E}">
        <p14:creationId xmlns:p14="http://schemas.microsoft.com/office/powerpoint/2010/main" val="20945036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Hartree </a:t>
            </a:r>
            <a:r>
              <a:rPr lang="en-US" dirty="0" err="1"/>
              <a:t>Fock</a:t>
            </a:r>
            <a:r>
              <a:rPr lang="en-US" dirty="0"/>
              <a:t> theory</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71</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461665"/>
          </a:xfrm>
          <a:prstGeom prst="rect">
            <a:avLst/>
          </a:prstGeom>
          <a:noFill/>
        </p:spPr>
        <p:txBody>
          <a:bodyPr wrap="square" rtlCol="0">
            <a:spAutoFit/>
          </a:bodyPr>
          <a:lstStyle/>
          <a:p>
            <a:pPr algn="just"/>
            <a:r>
              <a:rPr lang="en-US" sz="2400" dirty="0"/>
              <a:t>Let’s consider the HF orbital energy of minimal basis H</a:t>
            </a:r>
            <a:r>
              <a:rPr lang="en-US" sz="2400" baseline="-25000" dirty="0"/>
              <a:t>2</a:t>
            </a:r>
            <a:r>
              <a:rPr lang="en-US" sz="2400" baseline="30000" dirty="0"/>
              <a: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A18AC9E-7329-32B2-5144-90F23E119DF9}"/>
                  </a:ext>
                </a:extLst>
              </p:cNvPr>
              <p:cNvSpPr txBox="1"/>
              <p:nvPr/>
            </p:nvSpPr>
            <p:spPr>
              <a:xfrm>
                <a:off x="390544" y="2668923"/>
                <a:ext cx="8296256" cy="1569660"/>
              </a:xfrm>
              <a:prstGeom prst="rect">
                <a:avLst/>
              </a:prstGeom>
              <a:noFill/>
            </p:spPr>
            <p:txBody>
              <a:bodyPr wrap="square" rtlCol="0">
                <a:spAutoFit/>
              </a:bodyPr>
              <a:lstStyle/>
              <a:p>
                <a:pPr algn="just"/>
                <a:r>
                  <a:rPr lang="en-US" sz="2400" dirty="0"/>
                  <a:t>When we evaluate the orbital energies, we only need to consider it’s kinetic energy and nuclear attraction energy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22</m:t>
                        </m:r>
                      </m:sub>
                    </m:sSub>
                  </m:oMath>
                </a14:m>
                <a:r>
                  <a:rPr lang="en-US" sz="2400" dirty="0"/>
                  <a:t>, two coulomb interaction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𝐽</m:t>
                        </m:r>
                      </m:e>
                      <m:sub>
                        <m:r>
                          <a:rPr lang="en-US" sz="2400" i="1">
                            <a:latin typeface="Cambria Math" panose="02040503050406030204" pitchFamily="18" charset="0"/>
                          </a:rPr>
                          <m:t>1</m:t>
                        </m:r>
                        <m:r>
                          <a:rPr lang="en-US" sz="2400" b="0" i="1" smtClean="0">
                            <a:latin typeface="Cambria Math" panose="02040503050406030204" pitchFamily="18" charset="0"/>
                          </a:rPr>
                          <m:t>2</m:t>
                        </m:r>
                      </m:sub>
                    </m:sSub>
                  </m:oMath>
                </a14:m>
                <a:r>
                  <a:rPr lang="en-US" sz="2400" dirty="0"/>
                  <a:t>, and one exchange interaction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𝐾</m:t>
                        </m:r>
                      </m:e>
                      <m:sub>
                        <m:r>
                          <a:rPr lang="en-US" sz="2400" i="1">
                            <a:latin typeface="Cambria Math" panose="02040503050406030204" pitchFamily="18" charset="0"/>
                          </a:rPr>
                          <m:t>12</m:t>
                        </m:r>
                      </m:sub>
                    </m:sSub>
                  </m:oMath>
                </a14:m>
                <a:endParaRPr lang="en-US" sz="2400" dirty="0"/>
              </a:p>
            </p:txBody>
          </p:sp>
        </mc:Choice>
        <mc:Fallback xmlns="">
          <p:sp>
            <p:nvSpPr>
              <p:cNvPr id="14" name="TextBox 13">
                <a:extLst>
                  <a:ext uri="{FF2B5EF4-FFF2-40B4-BE49-F238E27FC236}">
                    <a16:creationId xmlns:a16="http://schemas.microsoft.com/office/drawing/2014/main" id="{DA18AC9E-7329-32B2-5144-90F23E119DF9}"/>
                  </a:ext>
                </a:extLst>
              </p:cNvPr>
              <p:cNvSpPr txBox="1">
                <a:spLocks noRot="1" noChangeAspect="1" noMove="1" noResize="1" noEditPoints="1" noAdjustHandles="1" noChangeArrowheads="1" noChangeShapeType="1" noTextEdit="1"/>
              </p:cNvSpPr>
              <p:nvPr/>
            </p:nvSpPr>
            <p:spPr>
              <a:xfrm>
                <a:off x="390544" y="2668923"/>
                <a:ext cx="8296256" cy="1569660"/>
              </a:xfrm>
              <a:prstGeom prst="rect">
                <a:avLst/>
              </a:prstGeom>
              <a:blipFill>
                <a:blip r:embed="rId2"/>
                <a:stretch>
                  <a:fillRect l="-1070" t="-3226" r="-1223" b="-806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B6B7040-FAC7-EAD2-8FA8-A71E55DFC20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47087" y="2120927"/>
            <a:ext cx="3542655" cy="438912"/>
          </a:xfrm>
          <a:prstGeom prst="rect">
            <a:avLst/>
          </a:prstGeom>
        </p:spPr>
      </p:pic>
      <p:pic>
        <p:nvPicPr>
          <p:cNvPr id="4" name="Picture 3">
            <a:extLst>
              <a:ext uri="{FF2B5EF4-FFF2-40B4-BE49-F238E27FC236}">
                <a16:creationId xmlns:a16="http://schemas.microsoft.com/office/drawing/2014/main" id="{E0160C53-97B0-DF0D-34F8-38D9A82FE6C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05647" y="1436264"/>
            <a:ext cx="2223116" cy="1123575"/>
          </a:xfrm>
          <a:prstGeom prst="rect">
            <a:avLst/>
          </a:prstGeom>
        </p:spPr>
      </p:pic>
    </p:spTree>
    <p:extLst>
      <p:ext uri="{BB962C8B-B14F-4D97-AF65-F5344CB8AC3E}">
        <p14:creationId xmlns:p14="http://schemas.microsoft.com/office/powerpoint/2010/main" val="32437195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Koopman’s theorem</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72</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1569660"/>
          </a:xfrm>
          <a:prstGeom prst="rect">
            <a:avLst/>
          </a:prstGeom>
          <a:noFill/>
        </p:spPr>
        <p:txBody>
          <a:bodyPr wrap="square" rtlCol="0">
            <a:spAutoFit/>
          </a:bodyPr>
          <a:lstStyle/>
          <a:p>
            <a:pPr algn="just"/>
            <a:r>
              <a:rPr lang="en-US" sz="2400" dirty="0"/>
              <a:t>So we just showed that the sum of the eigenvalues from the </a:t>
            </a:r>
            <a:r>
              <a:rPr lang="en-US" sz="2400" dirty="0" err="1"/>
              <a:t>Fock</a:t>
            </a:r>
            <a:r>
              <a:rPr lang="en-US" sz="2400" dirty="0"/>
              <a:t> operator is not the total energy of the system because it double counts the two-electron integrals. Why do we bother with the orbital energies then?</a:t>
            </a:r>
          </a:p>
        </p:txBody>
      </p:sp>
      <p:sp>
        <p:nvSpPr>
          <p:cNvPr id="14" name="TextBox 13">
            <a:extLst>
              <a:ext uri="{FF2B5EF4-FFF2-40B4-BE49-F238E27FC236}">
                <a16:creationId xmlns:a16="http://schemas.microsoft.com/office/drawing/2014/main" id="{4BA707FE-8255-FB4A-C7B3-87B7E187ECEB}"/>
              </a:ext>
            </a:extLst>
          </p:cNvPr>
          <p:cNvSpPr txBox="1"/>
          <p:nvPr/>
        </p:nvSpPr>
        <p:spPr>
          <a:xfrm>
            <a:off x="390545" y="2333048"/>
            <a:ext cx="8296256" cy="830997"/>
          </a:xfrm>
          <a:prstGeom prst="rect">
            <a:avLst/>
          </a:prstGeom>
          <a:noFill/>
        </p:spPr>
        <p:txBody>
          <a:bodyPr wrap="square" rtlCol="0">
            <a:spAutoFit/>
          </a:bodyPr>
          <a:lstStyle/>
          <a:p>
            <a:pPr algn="just"/>
            <a:r>
              <a:rPr lang="en-US" sz="2400" dirty="0"/>
              <a:t>Let’s consider the Slater determinant with one electron removed under a frozen orbital approximation</a:t>
            </a:r>
          </a:p>
        </p:txBody>
      </p:sp>
      <p:sp>
        <p:nvSpPr>
          <p:cNvPr id="10" name="TextBox 9">
            <a:extLst>
              <a:ext uri="{FF2B5EF4-FFF2-40B4-BE49-F238E27FC236}">
                <a16:creationId xmlns:a16="http://schemas.microsoft.com/office/drawing/2014/main" id="{78AAEB1E-7B74-683C-86AF-797BD6D06243}"/>
              </a:ext>
            </a:extLst>
          </p:cNvPr>
          <p:cNvSpPr txBox="1"/>
          <p:nvPr/>
        </p:nvSpPr>
        <p:spPr>
          <a:xfrm>
            <a:off x="390545" y="3609434"/>
            <a:ext cx="8296256" cy="461665"/>
          </a:xfrm>
          <a:prstGeom prst="rect">
            <a:avLst/>
          </a:prstGeom>
          <a:noFill/>
        </p:spPr>
        <p:txBody>
          <a:bodyPr wrap="square" rtlCol="0">
            <a:spAutoFit/>
          </a:bodyPr>
          <a:lstStyle/>
          <a:p>
            <a:pPr algn="just"/>
            <a:r>
              <a:rPr lang="en-US" sz="2400" dirty="0"/>
              <a:t>The corresponding ionization potential is</a:t>
            </a:r>
          </a:p>
        </p:txBody>
      </p:sp>
      <p:pic>
        <p:nvPicPr>
          <p:cNvPr id="12" name="Picture 11">
            <a:extLst>
              <a:ext uri="{FF2B5EF4-FFF2-40B4-BE49-F238E27FC236}">
                <a16:creationId xmlns:a16="http://schemas.microsoft.com/office/drawing/2014/main" id="{0BB6AB7D-529B-CDE9-CF03-99D9DAD2CFA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518" y="3166634"/>
            <a:ext cx="2523744" cy="438912"/>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2AA2497-570F-353A-238C-98C3634D4E77}"/>
                  </a:ext>
                </a:extLst>
              </p:cNvPr>
              <p:cNvSpPr txBox="1"/>
              <p:nvPr/>
            </p:nvSpPr>
            <p:spPr>
              <a:xfrm>
                <a:off x="2933606" y="3164045"/>
                <a:ext cx="4352278" cy="461665"/>
              </a:xfrm>
              <a:prstGeom prst="rect">
                <a:avLst/>
              </a:prstGeom>
              <a:noFill/>
            </p:spPr>
            <p:txBody>
              <a:bodyPr wrap="square" rtlCol="0">
                <a:spAutoFit/>
              </a:bodyPr>
              <a:lstStyle/>
              <a:p>
                <a:pPr algn="just"/>
                <a:r>
                  <a:rPr lang="en-US" sz="2400" b="0" dirty="0"/>
                  <a:t>, </a:t>
                </a:r>
                <a14:m>
                  <m:oMath xmlns:m="http://schemas.openxmlformats.org/officeDocument/2006/math">
                    <m:sSub>
                      <m:sSubPr>
                        <m:ctrlPr>
                          <a:rPr lang="en-US" sz="2400" b="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𝑎</m:t>
                            </m:r>
                          </m:e>
                        </m:acc>
                      </m:e>
                      <m:sub>
                        <m:r>
                          <a:rPr lang="en-US" sz="2400" b="0" i="1" smtClean="0">
                            <a:latin typeface="Cambria Math" panose="02040503050406030204" pitchFamily="18" charset="0"/>
                          </a:rPr>
                          <m:t>𝑐</m:t>
                        </m:r>
                      </m:sub>
                    </m:sSub>
                  </m:oMath>
                </a14:m>
                <a:r>
                  <a:rPr lang="en-US" sz="2400" dirty="0"/>
                  <a:t> is the annihilation operator</a:t>
                </a:r>
              </a:p>
            </p:txBody>
          </p:sp>
        </mc:Choice>
        <mc:Fallback xmlns="">
          <p:sp>
            <p:nvSpPr>
              <p:cNvPr id="17" name="TextBox 16">
                <a:extLst>
                  <a:ext uri="{FF2B5EF4-FFF2-40B4-BE49-F238E27FC236}">
                    <a16:creationId xmlns:a16="http://schemas.microsoft.com/office/drawing/2014/main" id="{52AA2497-570F-353A-238C-98C3634D4E77}"/>
                  </a:ext>
                </a:extLst>
              </p:cNvPr>
              <p:cNvSpPr txBox="1">
                <a:spLocks noRot="1" noChangeAspect="1" noMove="1" noResize="1" noEditPoints="1" noAdjustHandles="1" noChangeArrowheads="1" noChangeShapeType="1" noTextEdit="1"/>
              </p:cNvSpPr>
              <p:nvPr/>
            </p:nvSpPr>
            <p:spPr>
              <a:xfrm>
                <a:off x="2933606" y="3164045"/>
                <a:ext cx="4352278" cy="461665"/>
              </a:xfrm>
              <a:prstGeom prst="rect">
                <a:avLst/>
              </a:prstGeom>
              <a:blipFill>
                <a:blip r:embed="rId3"/>
                <a:stretch>
                  <a:fillRect l="-2035" t="-10811" r="-1453" b="-27027"/>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E6584273-E14A-1673-E887-F6B9B3334284}"/>
              </a:ext>
            </a:extLst>
          </p:cNvPr>
          <p:cNvPicPr>
            <a:picLocks noChangeAspect="1"/>
          </p:cNvPicPr>
          <p:nvPr/>
        </p:nvPicPr>
        <p:blipFill rotWithShape="1">
          <a:blip r:embed="rId4"/>
          <a:srcRect l="1222" t="12011" r="-1"/>
          <a:stretch/>
        </p:blipFill>
        <p:spPr>
          <a:xfrm>
            <a:off x="488518" y="4077576"/>
            <a:ext cx="2902800" cy="438912"/>
          </a:xfrm>
          <a:prstGeom prst="rect">
            <a:avLst/>
          </a:prstGeom>
        </p:spPr>
      </p:pic>
      <p:pic>
        <p:nvPicPr>
          <p:cNvPr id="19" name="Picture 18">
            <a:extLst>
              <a:ext uri="{FF2B5EF4-FFF2-40B4-BE49-F238E27FC236}">
                <a16:creationId xmlns:a16="http://schemas.microsoft.com/office/drawing/2014/main" id="{A111687A-25C5-B240-A765-3E2F2F63D12A}"/>
              </a:ext>
            </a:extLst>
          </p:cNvPr>
          <p:cNvPicPr>
            <a:picLocks noChangeAspect="1"/>
          </p:cNvPicPr>
          <p:nvPr/>
        </p:nvPicPr>
        <p:blipFill rotWithShape="1">
          <a:blip r:embed="rId5"/>
          <a:srcRect l="1186"/>
          <a:stretch/>
        </p:blipFill>
        <p:spPr>
          <a:xfrm>
            <a:off x="488518" y="4513127"/>
            <a:ext cx="5372116" cy="841248"/>
          </a:xfrm>
          <a:prstGeom prst="rect">
            <a:avLst/>
          </a:prstGeom>
        </p:spPr>
      </p:pic>
      <p:pic>
        <p:nvPicPr>
          <p:cNvPr id="20" name="Picture 19">
            <a:extLst>
              <a:ext uri="{FF2B5EF4-FFF2-40B4-BE49-F238E27FC236}">
                <a16:creationId xmlns:a16="http://schemas.microsoft.com/office/drawing/2014/main" id="{58B0EAB5-6A8D-47A9-02A3-A2C5582DCBC6}"/>
              </a:ext>
            </a:extLst>
          </p:cNvPr>
          <p:cNvPicPr>
            <a:picLocks noChangeAspect="1"/>
          </p:cNvPicPr>
          <p:nvPr/>
        </p:nvPicPr>
        <p:blipFill rotWithShape="1">
          <a:blip r:embed="rId6"/>
          <a:srcRect l="796"/>
          <a:stretch/>
        </p:blipFill>
        <p:spPr>
          <a:xfrm>
            <a:off x="488518" y="5459478"/>
            <a:ext cx="5902191" cy="841248"/>
          </a:xfrm>
          <a:prstGeom prst="rect">
            <a:avLst/>
          </a:prstGeom>
        </p:spPr>
      </p:pic>
    </p:spTree>
    <p:extLst>
      <p:ext uri="{BB962C8B-B14F-4D97-AF65-F5344CB8AC3E}">
        <p14:creationId xmlns:p14="http://schemas.microsoft.com/office/powerpoint/2010/main" val="17035084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Koopman’s theorem</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73</a:t>
            </a:fld>
            <a:endParaRPr lang="zh-TW" alt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2AA2497-570F-353A-238C-98C3634D4E77}"/>
                  </a:ext>
                </a:extLst>
              </p:cNvPr>
              <p:cNvSpPr txBox="1"/>
              <p:nvPr/>
            </p:nvSpPr>
            <p:spPr>
              <a:xfrm>
                <a:off x="2933606" y="3164045"/>
                <a:ext cx="4352278" cy="461665"/>
              </a:xfrm>
              <a:prstGeom prst="rect">
                <a:avLst/>
              </a:prstGeom>
              <a:noFill/>
            </p:spPr>
            <p:txBody>
              <a:bodyPr wrap="square" rtlCol="0">
                <a:spAutoFit/>
              </a:bodyPr>
              <a:lstStyle/>
              <a:p>
                <a:pPr algn="just"/>
                <a:r>
                  <a:rPr lang="en-US" sz="2400" b="0" dirty="0"/>
                  <a:t>, </a:t>
                </a:r>
                <a14:m>
                  <m:oMath xmlns:m="http://schemas.openxmlformats.org/officeDocument/2006/math">
                    <m:sSub>
                      <m:sSubPr>
                        <m:ctrlPr>
                          <a:rPr lang="en-US" sz="2400" b="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𝑎</m:t>
                            </m:r>
                          </m:e>
                        </m:acc>
                      </m:e>
                      <m:sub>
                        <m:r>
                          <a:rPr lang="en-US" sz="2400" b="0" i="1" smtClean="0">
                            <a:latin typeface="Cambria Math" panose="02040503050406030204" pitchFamily="18" charset="0"/>
                          </a:rPr>
                          <m:t>𝑐</m:t>
                        </m:r>
                      </m:sub>
                    </m:sSub>
                  </m:oMath>
                </a14:m>
                <a:r>
                  <a:rPr lang="en-US" sz="2400" dirty="0"/>
                  <a:t> is the annihilation operator</a:t>
                </a:r>
              </a:p>
            </p:txBody>
          </p:sp>
        </mc:Choice>
        <mc:Fallback xmlns="">
          <p:sp>
            <p:nvSpPr>
              <p:cNvPr id="17" name="TextBox 16">
                <a:extLst>
                  <a:ext uri="{FF2B5EF4-FFF2-40B4-BE49-F238E27FC236}">
                    <a16:creationId xmlns:a16="http://schemas.microsoft.com/office/drawing/2014/main" id="{52AA2497-570F-353A-238C-98C3634D4E77}"/>
                  </a:ext>
                </a:extLst>
              </p:cNvPr>
              <p:cNvSpPr txBox="1">
                <a:spLocks noRot="1" noChangeAspect="1" noMove="1" noResize="1" noEditPoints="1" noAdjustHandles="1" noChangeArrowheads="1" noChangeShapeType="1" noTextEdit="1"/>
              </p:cNvSpPr>
              <p:nvPr/>
            </p:nvSpPr>
            <p:spPr>
              <a:xfrm>
                <a:off x="2933606" y="3164045"/>
                <a:ext cx="4352278" cy="461665"/>
              </a:xfrm>
              <a:prstGeom prst="rect">
                <a:avLst/>
              </a:prstGeom>
              <a:blipFill>
                <a:blip r:embed="rId2"/>
                <a:stretch>
                  <a:fillRect l="-2035" t="-10811" r="-1453" b="-27027"/>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F0D5BC03-F2D5-D00E-6952-2F4BECCCB680}"/>
              </a:ext>
            </a:extLst>
          </p:cNvPr>
          <p:cNvPicPr>
            <a:picLocks noChangeAspect="1"/>
          </p:cNvPicPr>
          <p:nvPr/>
        </p:nvPicPr>
        <p:blipFill>
          <a:blip r:embed="rId3"/>
          <a:stretch>
            <a:fillRect/>
          </a:stretch>
        </p:blipFill>
        <p:spPr>
          <a:xfrm>
            <a:off x="488518" y="779664"/>
            <a:ext cx="7772400" cy="3470371"/>
          </a:xfrm>
          <a:prstGeom prst="rect">
            <a:avLst/>
          </a:prstGeom>
        </p:spPr>
      </p:pic>
      <p:pic>
        <p:nvPicPr>
          <p:cNvPr id="4" name="Picture 3">
            <a:extLst>
              <a:ext uri="{FF2B5EF4-FFF2-40B4-BE49-F238E27FC236}">
                <a16:creationId xmlns:a16="http://schemas.microsoft.com/office/drawing/2014/main" id="{24C69924-76F6-F014-234A-71C6842FBEB9}"/>
              </a:ext>
            </a:extLst>
          </p:cNvPr>
          <p:cNvPicPr>
            <a:picLocks noChangeAspect="1"/>
          </p:cNvPicPr>
          <p:nvPr/>
        </p:nvPicPr>
        <p:blipFill>
          <a:blip r:embed="rId4"/>
          <a:stretch>
            <a:fillRect/>
          </a:stretch>
        </p:blipFill>
        <p:spPr>
          <a:xfrm>
            <a:off x="488518" y="4304528"/>
            <a:ext cx="3660925" cy="438912"/>
          </a:xfrm>
          <a:prstGeom prst="rect">
            <a:avLst/>
          </a:prstGeom>
        </p:spPr>
      </p:pic>
    </p:spTree>
    <p:extLst>
      <p:ext uri="{BB962C8B-B14F-4D97-AF65-F5344CB8AC3E}">
        <p14:creationId xmlns:p14="http://schemas.microsoft.com/office/powerpoint/2010/main" val="13694490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Koopman’s theorem</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74</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461665"/>
          </a:xfrm>
          <a:prstGeom prst="rect">
            <a:avLst/>
          </a:prstGeom>
          <a:noFill/>
        </p:spPr>
        <p:txBody>
          <a:bodyPr wrap="square" rtlCol="0">
            <a:spAutoFit/>
          </a:bodyPr>
          <a:lstStyle/>
          <a:p>
            <a:pPr algn="just"/>
            <a:r>
              <a:rPr lang="en-US" sz="2400" dirty="0"/>
              <a:t>Similar result holds for electron affinity</a:t>
            </a:r>
          </a:p>
        </p:txBody>
      </p:sp>
      <p:pic>
        <p:nvPicPr>
          <p:cNvPr id="18" name="Picture 17">
            <a:extLst>
              <a:ext uri="{FF2B5EF4-FFF2-40B4-BE49-F238E27FC236}">
                <a16:creationId xmlns:a16="http://schemas.microsoft.com/office/drawing/2014/main" id="{E6584273-E14A-1673-E887-F6B9B3334284}"/>
              </a:ext>
            </a:extLst>
          </p:cNvPr>
          <p:cNvPicPr>
            <a:picLocks noChangeAspect="1"/>
          </p:cNvPicPr>
          <p:nvPr/>
        </p:nvPicPr>
        <p:blipFill rotWithShape="1">
          <a:blip r:embed="rId2">
            <a:extLst>
              <a:ext uri="{28A0092B-C50C-407E-A947-70E740481C1C}">
                <a14:useLocalDpi xmlns:a14="http://schemas.microsoft.com/office/drawing/2010/main" val="0"/>
              </a:ext>
            </a:extLst>
          </a:blip>
          <a:srcRect t="-427" b="-3172"/>
          <a:stretch/>
        </p:blipFill>
        <p:spPr>
          <a:xfrm>
            <a:off x="488518" y="1254824"/>
            <a:ext cx="2902800" cy="497601"/>
          </a:xfrm>
          <a:prstGeom prst="rect">
            <a:avLst/>
          </a:prstGeom>
        </p:spPr>
      </p:pic>
      <p:pic>
        <p:nvPicPr>
          <p:cNvPr id="4" name="圖片 3">
            <a:extLst>
              <a:ext uri="{FF2B5EF4-FFF2-40B4-BE49-F238E27FC236}">
                <a16:creationId xmlns:a16="http://schemas.microsoft.com/office/drawing/2014/main" id="{F0152B5A-592A-466D-8DDA-559F994FDBBB}"/>
              </a:ext>
            </a:extLst>
          </p:cNvPr>
          <p:cNvPicPr>
            <a:picLocks noChangeAspect="1"/>
          </p:cNvPicPr>
          <p:nvPr/>
        </p:nvPicPr>
        <p:blipFill>
          <a:blip r:embed="rId3"/>
          <a:stretch>
            <a:fillRect/>
          </a:stretch>
        </p:blipFill>
        <p:spPr>
          <a:xfrm>
            <a:off x="488518" y="2338683"/>
            <a:ext cx="5680320" cy="658800"/>
          </a:xfrm>
          <a:prstGeom prst="rect">
            <a:avLst/>
          </a:prstGeom>
        </p:spPr>
      </p:pic>
      <p:pic>
        <p:nvPicPr>
          <p:cNvPr id="5" name="圖片 4">
            <a:extLst>
              <a:ext uri="{FF2B5EF4-FFF2-40B4-BE49-F238E27FC236}">
                <a16:creationId xmlns:a16="http://schemas.microsoft.com/office/drawing/2014/main" id="{DC0C7CFD-6F58-44DF-AD20-5E6A6DFB0A35}"/>
              </a:ext>
            </a:extLst>
          </p:cNvPr>
          <p:cNvPicPr>
            <a:picLocks noChangeAspect="1"/>
          </p:cNvPicPr>
          <p:nvPr/>
        </p:nvPicPr>
        <p:blipFill>
          <a:blip r:embed="rId4"/>
          <a:stretch>
            <a:fillRect/>
          </a:stretch>
        </p:blipFill>
        <p:spPr>
          <a:xfrm>
            <a:off x="488518" y="1797904"/>
            <a:ext cx="3752850" cy="495300"/>
          </a:xfrm>
          <a:prstGeom prst="rect">
            <a:avLst/>
          </a:prstGeom>
        </p:spPr>
      </p:pic>
      <p:pic>
        <p:nvPicPr>
          <p:cNvPr id="6" name="圖片 5">
            <a:extLst>
              <a:ext uri="{FF2B5EF4-FFF2-40B4-BE49-F238E27FC236}">
                <a16:creationId xmlns:a16="http://schemas.microsoft.com/office/drawing/2014/main" id="{EB22CFFE-55C3-4AA1-8C83-383BF6FB1C86}"/>
              </a:ext>
            </a:extLst>
          </p:cNvPr>
          <p:cNvPicPr>
            <a:picLocks noChangeAspect="1"/>
          </p:cNvPicPr>
          <p:nvPr/>
        </p:nvPicPr>
        <p:blipFill>
          <a:blip r:embed="rId5"/>
          <a:stretch>
            <a:fillRect/>
          </a:stretch>
        </p:blipFill>
        <p:spPr>
          <a:xfrm>
            <a:off x="488518" y="3042962"/>
            <a:ext cx="4436938" cy="496800"/>
          </a:xfrm>
          <a:prstGeom prst="rect">
            <a:avLst/>
          </a:prstGeom>
        </p:spPr>
      </p:pic>
      <p:pic>
        <p:nvPicPr>
          <p:cNvPr id="9" name="圖片 8">
            <a:extLst>
              <a:ext uri="{FF2B5EF4-FFF2-40B4-BE49-F238E27FC236}">
                <a16:creationId xmlns:a16="http://schemas.microsoft.com/office/drawing/2014/main" id="{E27B5722-A875-49F6-9E8D-7588FCA522DA}"/>
              </a:ext>
            </a:extLst>
          </p:cNvPr>
          <p:cNvPicPr>
            <a:picLocks noChangeAspect="1"/>
          </p:cNvPicPr>
          <p:nvPr/>
        </p:nvPicPr>
        <p:blipFill>
          <a:blip r:embed="rId6"/>
          <a:stretch>
            <a:fillRect/>
          </a:stretch>
        </p:blipFill>
        <p:spPr>
          <a:xfrm>
            <a:off x="488518" y="3947434"/>
            <a:ext cx="8198282" cy="2130902"/>
          </a:xfrm>
          <a:prstGeom prst="rect">
            <a:avLst/>
          </a:prstGeom>
        </p:spPr>
      </p:pic>
    </p:spTree>
    <p:extLst>
      <p:ext uri="{BB962C8B-B14F-4D97-AF65-F5344CB8AC3E}">
        <p14:creationId xmlns:p14="http://schemas.microsoft.com/office/powerpoint/2010/main" val="16648413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Koopman’s theorem</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75</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461665"/>
          </a:xfrm>
          <a:prstGeom prst="rect">
            <a:avLst/>
          </a:prstGeom>
          <a:noFill/>
        </p:spPr>
        <p:txBody>
          <a:bodyPr wrap="square" rtlCol="0">
            <a:spAutoFit/>
          </a:bodyPr>
          <a:lstStyle/>
          <a:p>
            <a:pPr algn="just"/>
            <a:r>
              <a:rPr lang="en-US" altLang="zh-TW" sz="2400" dirty="0"/>
              <a:t>Issues with Koopman’s theorem</a:t>
            </a:r>
            <a:endParaRPr lang="en-US" sz="2400" dirty="0"/>
          </a:p>
        </p:txBody>
      </p:sp>
      <mc:AlternateContent xmlns:mc="http://schemas.openxmlformats.org/markup-compatibility/2006" xmlns:a14="http://schemas.microsoft.com/office/drawing/2010/main">
        <mc:Choice Requires="a14">
          <p:sp>
            <p:nvSpPr>
              <p:cNvPr id="10" name="TextBox 15">
                <a:extLst>
                  <a:ext uri="{FF2B5EF4-FFF2-40B4-BE49-F238E27FC236}">
                    <a16:creationId xmlns:a16="http://schemas.microsoft.com/office/drawing/2014/main" id="{D99D5FEF-F90D-4D5B-B9D1-5248764BE83B}"/>
                  </a:ext>
                </a:extLst>
              </p:cNvPr>
              <p:cNvSpPr txBox="1"/>
              <p:nvPr/>
            </p:nvSpPr>
            <p:spPr>
              <a:xfrm>
                <a:off x="390545" y="1241055"/>
                <a:ext cx="8296256" cy="5310493"/>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t>The </a:t>
                </a:r>
                <a14:m>
                  <m:oMath xmlns:m="http://schemas.openxmlformats.org/officeDocument/2006/math">
                    <m:d>
                      <m:dPr>
                        <m:begChr m:val=""/>
                        <m:endChr m:val="⟩"/>
                        <m:ctrlPr>
                          <a:rPr lang="en-US" sz="2400" i="1" smtClean="0">
                            <a:latin typeface="Cambria Math" panose="02040503050406030204" pitchFamily="18" charset="0"/>
                          </a:rPr>
                        </m:ctrlPr>
                      </m:dPr>
                      <m:e>
                        <m:d>
                          <m:dPr>
                            <m:begChr m:val="|"/>
                            <m:endChr m:val=""/>
                            <m:ctrlPr>
                              <a:rPr lang="en-US" sz="2400" i="1" smtClean="0">
                                <a:latin typeface="Cambria Math" panose="02040503050406030204" pitchFamily="18" charset="0"/>
                              </a:rPr>
                            </m:ctrlPr>
                          </m:dPr>
                          <m:e>
                            <m:sPre>
                              <m:sPrePr>
                                <m:ctrlPr>
                                  <a:rPr lang="en-US" sz="2400" i="1" smtClean="0">
                                    <a:latin typeface="Cambria Math" panose="02040503050406030204" pitchFamily="18" charset="0"/>
                                  </a:rPr>
                                </m:ctrlPr>
                              </m:sPrePr>
                              <m:sub/>
                              <m:sup>
                                <m:r>
                                  <a:rPr lang="en-US" b="0" i="1" smtClean="0">
                                    <a:latin typeface="Cambria Math" panose="02040503050406030204" pitchFamily="18" charset="0"/>
                                  </a:rPr>
                                  <m:t>𝑁</m:t>
                                </m:r>
                                <m:r>
                                  <a:rPr lang="en-US" b="0" i="1" smtClean="0">
                                    <a:latin typeface="Cambria Math" panose="02040503050406030204" pitchFamily="18" charset="0"/>
                                  </a:rPr>
                                  <m:t>−1</m:t>
                                </m:r>
                              </m:sup>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Ψ</m:t>
                                    </m:r>
                                  </m:e>
                                  <m:sub>
                                    <m:r>
                                      <a:rPr lang="en-US" b="0" i="1" smtClean="0">
                                        <a:latin typeface="Cambria Math" panose="02040503050406030204" pitchFamily="18" charset="0"/>
                                      </a:rPr>
                                      <m:t>0</m:t>
                                    </m:r>
                                  </m:sub>
                                </m:sSub>
                              </m:e>
                            </m:sPre>
                          </m:e>
                        </m:d>
                      </m:e>
                    </m:d>
                  </m:oMath>
                </a14:m>
                <a:r>
                  <a:rPr lang="en-US" sz="2400" dirty="0"/>
                  <a:t> and </a:t>
                </a:r>
                <a14:m>
                  <m:oMath xmlns:m="http://schemas.openxmlformats.org/officeDocument/2006/math">
                    <m:d>
                      <m:dPr>
                        <m:begChr m:val=""/>
                        <m:endChr m:val="⟩"/>
                        <m:ctrlPr>
                          <a:rPr lang="en-US" sz="2400" i="1" smtClean="0">
                            <a:latin typeface="Cambria Math" panose="02040503050406030204" pitchFamily="18" charset="0"/>
                          </a:rPr>
                        </m:ctrlPr>
                      </m:dPr>
                      <m:e>
                        <m:d>
                          <m:dPr>
                            <m:begChr m:val="|"/>
                            <m:endChr m:val=""/>
                            <m:ctrlPr>
                              <a:rPr lang="en-US" sz="2400" i="1" smtClean="0">
                                <a:latin typeface="Cambria Math" panose="02040503050406030204" pitchFamily="18" charset="0"/>
                              </a:rPr>
                            </m:ctrlPr>
                          </m:dPr>
                          <m:e>
                            <m:sPre>
                              <m:sPrePr>
                                <m:ctrlPr>
                                  <a:rPr lang="en-US" sz="2400" i="1" smtClean="0">
                                    <a:latin typeface="Cambria Math" panose="02040503050406030204" pitchFamily="18" charset="0"/>
                                  </a:rPr>
                                </m:ctrlPr>
                              </m:sPrePr>
                              <m:sub/>
                              <m:sup>
                                <m:r>
                                  <a:rPr lang="en-US" b="0" i="1" smtClean="0">
                                    <a:latin typeface="Cambria Math" panose="02040503050406030204" pitchFamily="18" charset="0"/>
                                  </a:rPr>
                                  <m:t>𝑁</m:t>
                                </m:r>
                                <m:r>
                                  <a:rPr lang="en-US" b="0" i="1" smtClean="0">
                                    <a:latin typeface="Cambria Math" panose="02040503050406030204" pitchFamily="18" charset="0"/>
                                  </a:rPr>
                                  <m:t>+1</m:t>
                                </m:r>
                              </m:sup>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Ψ</m:t>
                                    </m:r>
                                  </m:e>
                                  <m:sub>
                                    <m:r>
                                      <a:rPr lang="en-US" b="0" i="1" smtClean="0">
                                        <a:latin typeface="Cambria Math" panose="02040503050406030204" pitchFamily="18" charset="0"/>
                                      </a:rPr>
                                      <m:t>0</m:t>
                                    </m:r>
                                  </m:sub>
                                </m:sSub>
                              </m:e>
                            </m:sPre>
                          </m:e>
                        </m:d>
                      </m:e>
                    </m:d>
                  </m:oMath>
                </a14:m>
                <a:r>
                  <a:rPr lang="en-US" sz="2400" dirty="0"/>
                  <a:t> determinants are not the optimal wave functions. Hence, relaxing the determinants will lead to lower energies. </a:t>
                </a:r>
              </a:p>
              <a:p>
                <a:pPr marL="342900" indent="-342900" algn="just">
                  <a:buFont typeface="Arial" panose="020B0604020202020204" pitchFamily="34" charset="0"/>
                  <a:buChar char="•"/>
                </a:pPr>
                <a:r>
                  <a:rPr lang="en-US" sz="2400" dirty="0"/>
                  <a:t>Because the HF energy neglects electron correlation, which will further lower the energy of the system and is larger in systems with more electrons, IP calculated from Koopman’s theorem will usually produce reasonable agreement with the expected value due to error cancellation from correlation and frozen-orbital effects.</a:t>
                </a:r>
              </a:p>
              <a:p>
                <a:pPr marL="342900" indent="-342900" algn="just">
                  <a:buFont typeface="Arial" panose="020B0604020202020204" pitchFamily="34" charset="0"/>
                  <a:buChar char="•"/>
                </a:pPr>
                <a:r>
                  <a:rPr lang="en-US" sz="2400" dirty="0"/>
                  <a:t>On the other hand, EA values are usually not reasonable due to the compounded errors from correlation and frozen-orbital effects. In fact, HF virtual orbitals have positive energies and will always result in negative EA values.</a:t>
                </a:r>
              </a:p>
            </p:txBody>
          </p:sp>
        </mc:Choice>
        <mc:Fallback xmlns="">
          <p:sp>
            <p:nvSpPr>
              <p:cNvPr id="10" name="TextBox 15">
                <a:extLst>
                  <a:ext uri="{FF2B5EF4-FFF2-40B4-BE49-F238E27FC236}">
                    <a16:creationId xmlns:a16="http://schemas.microsoft.com/office/drawing/2014/main" id="{D99D5FEF-F90D-4D5B-B9D1-5248764BE83B}"/>
                  </a:ext>
                </a:extLst>
              </p:cNvPr>
              <p:cNvSpPr txBox="1">
                <a:spLocks noRot="1" noChangeAspect="1" noMove="1" noResize="1" noEditPoints="1" noAdjustHandles="1" noChangeArrowheads="1" noChangeShapeType="1" noTextEdit="1"/>
              </p:cNvSpPr>
              <p:nvPr/>
            </p:nvSpPr>
            <p:spPr>
              <a:xfrm>
                <a:off x="390545" y="1241055"/>
                <a:ext cx="8296256" cy="5310493"/>
              </a:xfrm>
              <a:prstGeom prst="rect">
                <a:avLst/>
              </a:prstGeom>
              <a:blipFill>
                <a:blip r:embed="rId2"/>
                <a:stretch>
                  <a:fillRect l="-955" t="-459" r="-1176" b="-1722"/>
                </a:stretch>
              </a:blipFill>
            </p:spPr>
            <p:txBody>
              <a:bodyPr/>
              <a:lstStyle/>
              <a:p>
                <a:r>
                  <a:rPr lang="en-US">
                    <a:noFill/>
                  </a:rPr>
                  <a:t> </a:t>
                </a:r>
              </a:p>
            </p:txBody>
          </p:sp>
        </mc:Fallback>
      </mc:AlternateContent>
    </p:spTree>
    <p:extLst>
      <p:ext uri="{BB962C8B-B14F-4D97-AF65-F5344CB8AC3E}">
        <p14:creationId xmlns:p14="http://schemas.microsoft.com/office/powerpoint/2010/main" val="5184911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Brillouin’s theorem</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76</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830997"/>
          </a:xfrm>
          <a:prstGeom prst="rect">
            <a:avLst/>
          </a:prstGeom>
          <a:noFill/>
        </p:spPr>
        <p:txBody>
          <a:bodyPr wrap="square" rtlCol="0">
            <a:spAutoFit/>
          </a:bodyPr>
          <a:lstStyle/>
          <a:p>
            <a:pPr algn="just"/>
            <a:r>
              <a:rPr lang="en-US" altLang="zh-TW" sz="2400" dirty="0"/>
              <a:t>The Hamiltonian matrix element between the ground and the first excited state</a:t>
            </a:r>
            <a:r>
              <a:rPr lang="zh-TW" altLang="en-US" sz="2400" dirty="0"/>
              <a:t> </a:t>
            </a:r>
            <a:r>
              <a:rPr lang="en-US" altLang="zh-TW" sz="2400" dirty="0"/>
              <a:t>determinants is</a:t>
            </a:r>
            <a:endParaRPr lang="en-US" sz="2400" dirty="0"/>
          </a:p>
        </p:txBody>
      </p:sp>
      <p:sp>
        <p:nvSpPr>
          <p:cNvPr id="14" name="TextBox 13">
            <a:extLst>
              <a:ext uri="{FF2B5EF4-FFF2-40B4-BE49-F238E27FC236}">
                <a16:creationId xmlns:a16="http://schemas.microsoft.com/office/drawing/2014/main" id="{4BA707FE-8255-FB4A-C7B3-87B7E187ECEB}"/>
              </a:ext>
            </a:extLst>
          </p:cNvPr>
          <p:cNvSpPr txBox="1"/>
          <p:nvPr/>
        </p:nvSpPr>
        <p:spPr>
          <a:xfrm>
            <a:off x="390545" y="2264154"/>
            <a:ext cx="8296256" cy="461665"/>
          </a:xfrm>
          <a:prstGeom prst="rect">
            <a:avLst/>
          </a:prstGeom>
          <a:noFill/>
        </p:spPr>
        <p:txBody>
          <a:bodyPr wrap="square" rtlCol="0">
            <a:spAutoFit/>
          </a:bodyPr>
          <a:lstStyle/>
          <a:p>
            <a:pPr algn="just"/>
            <a:r>
              <a:rPr lang="en-US" altLang="zh-TW" sz="2400" dirty="0"/>
              <a:t>The matrix elements of the </a:t>
            </a:r>
            <a:r>
              <a:rPr lang="en-US" altLang="zh-TW" sz="2400" dirty="0" err="1"/>
              <a:t>Fock</a:t>
            </a:r>
            <a:r>
              <a:rPr lang="en-US" altLang="zh-TW" sz="2400" dirty="0"/>
              <a:t> operator are given by</a:t>
            </a:r>
            <a:endParaRPr lang="en-US" sz="2400" dirty="0"/>
          </a:p>
        </p:txBody>
      </p:sp>
      <p:pic>
        <p:nvPicPr>
          <p:cNvPr id="3" name="Picture 2">
            <a:extLst>
              <a:ext uri="{FF2B5EF4-FFF2-40B4-BE49-F238E27FC236}">
                <a16:creationId xmlns:a16="http://schemas.microsoft.com/office/drawing/2014/main" id="{DEF441AE-FDB0-7C65-602E-D1ABD7111F3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518" y="1605354"/>
            <a:ext cx="5213123" cy="658800"/>
          </a:xfrm>
          <a:prstGeom prst="rect">
            <a:avLst/>
          </a:prstGeom>
        </p:spPr>
      </p:pic>
      <p:pic>
        <p:nvPicPr>
          <p:cNvPr id="4" name="Picture 3">
            <a:extLst>
              <a:ext uri="{FF2B5EF4-FFF2-40B4-BE49-F238E27FC236}">
                <a16:creationId xmlns:a16="http://schemas.microsoft.com/office/drawing/2014/main" id="{584BA5B7-34F2-B561-F145-AFB0FF2308D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8518" y="2725819"/>
            <a:ext cx="4435016" cy="658800"/>
          </a:xfrm>
          <a:prstGeom prst="rect">
            <a:avLst/>
          </a:prstGeom>
        </p:spPr>
      </p:pic>
      <p:pic>
        <p:nvPicPr>
          <p:cNvPr id="12" name="圖片 11">
            <a:extLst>
              <a:ext uri="{FF2B5EF4-FFF2-40B4-BE49-F238E27FC236}">
                <a16:creationId xmlns:a16="http://schemas.microsoft.com/office/drawing/2014/main" id="{ECF8425E-AD43-4CFC-BDA9-45A9E33181FA}"/>
              </a:ext>
            </a:extLst>
          </p:cNvPr>
          <p:cNvPicPr>
            <a:picLocks noChangeAspect="1"/>
          </p:cNvPicPr>
          <p:nvPr/>
        </p:nvPicPr>
        <p:blipFill>
          <a:blip r:embed="rId4"/>
          <a:stretch>
            <a:fillRect/>
          </a:stretch>
        </p:blipFill>
        <p:spPr>
          <a:xfrm>
            <a:off x="488517" y="4236776"/>
            <a:ext cx="3494265" cy="401805"/>
          </a:xfrm>
          <a:prstGeom prst="rect">
            <a:avLst/>
          </a:prstGeom>
        </p:spPr>
      </p:pic>
      <p:sp>
        <p:nvSpPr>
          <p:cNvPr id="17" name="TextBox 13">
            <a:extLst>
              <a:ext uri="{FF2B5EF4-FFF2-40B4-BE49-F238E27FC236}">
                <a16:creationId xmlns:a16="http://schemas.microsoft.com/office/drawing/2014/main" id="{27F03430-1BFC-4C78-8CE0-9775117067F4}"/>
              </a:ext>
            </a:extLst>
          </p:cNvPr>
          <p:cNvSpPr txBox="1"/>
          <p:nvPr/>
        </p:nvSpPr>
        <p:spPr>
          <a:xfrm>
            <a:off x="390544" y="3397550"/>
            <a:ext cx="8296256" cy="830997"/>
          </a:xfrm>
          <a:prstGeom prst="rect">
            <a:avLst/>
          </a:prstGeom>
          <a:noFill/>
        </p:spPr>
        <p:txBody>
          <a:bodyPr wrap="square" rtlCol="0">
            <a:spAutoFit/>
          </a:bodyPr>
          <a:lstStyle/>
          <a:p>
            <a:pPr algn="just"/>
            <a:r>
              <a:rPr lang="en-US" altLang="zh-TW" sz="2400" dirty="0"/>
              <a:t>The Hamiltonian matrix elements are thus the off-diagonal elements</a:t>
            </a:r>
            <a:r>
              <a:rPr lang="zh-TW" altLang="en-US" sz="2400" dirty="0"/>
              <a:t> </a:t>
            </a:r>
            <a:r>
              <a:rPr lang="en-US" altLang="zh-TW" sz="2400" dirty="0"/>
              <a:t>of the </a:t>
            </a:r>
            <a:r>
              <a:rPr lang="en-US" altLang="zh-TW" sz="2400" dirty="0" err="1"/>
              <a:t>Fock</a:t>
            </a:r>
            <a:r>
              <a:rPr lang="en-US" altLang="zh-TW" sz="2400" dirty="0"/>
              <a:t> operator </a:t>
            </a:r>
            <a:endParaRPr lang="en-US" sz="2400" dirty="0"/>
          </a:p>
        </p:txBody>
      </p:sp>
      <p:sp>
        <p:nvSpPr>
          <p:cNvPr id="18" name="TextBox 13">
            <a:extLst>
              <a:ext uri="{FF2B5EF4-FFF2-40B4-BE49-F238E27FC236}">
                <a16:creationId xmlns:a16="http://schemas.microsoft.com/office/drawing/2014/main" id="{002C285C-61AB-4DBA-8B80-90201044DABF}"/>
              </a:ext>
            </a:extLst>
          </p:cNvPr>
          <p:cNvSpPr txBox="1"/>
          <p:nvPr/>
        </p:nvSpPr>
        <p:spPr>
          <a:xfrm>
            <a:off x="390544" y="4638581"/>
            <a:ext cx="8296256" cy="461665"/>
          </a:xfrm>
          <a:prstGeom prst="rect">
            <a:avLst/>
          </a:prstGeom>
          <a:noFill/>
        </p:spPr>
        <p:txBody>
          <a:bodyPr wrap="square" rtlCol="0">
            <a:spAutoFit/>
          </a:bodyPr>
          <a:lstStyle/>
          <a:p>
            <a:pPr algn="just"/>
            <a:r>
              <a:rPr lang="en-US" sz="2400" dirty="0"/>
              <a:t>which are zero for the ground state HF wavefunction </a:t>
            </a:r>
          </a:p>
        </p:txBody>
      </p:sp>
      <p:pic>
        <p:nvPicPr>
          <p:cNvPr id="13" name="圖片 12">
            <a:extLst>
              <a:ext uri="{FF2B5EF4-FFF2-40B4-BE49-F238E27FC236}">
                <a16:creationId xmlns:a16="http://schemas.microsoft.com/office/drawing/2014/main" id="{F720FE42-9C42-48A3-9796-4AAF08A05407}"/>
              </a:ext>
            </a:extLst>
          </p:cNvPr>
          <p:cNvPicPr>
            <a:picLocks noChangeAspect="1"/>
          </p:cNvPicPr>
          <p:nvPr/>
        </p:nvPicPr>
        <p:blipFill>
          <a:blip r:embed="rId5"/>
          <a:stretch>
            <a:fillRect/>
          </a:stretch>
        </p:blipFill>
        <p:spPr>
          <a:xfrm>
            <a:off x="488517" y="6008477"/>
            <a:ext cx="8198283" cy="616325"/>
          </a:xfrm>
          <a:prstGeom prst="rect">
            <a:avLst/>
          </a:prstGeom>
        </p:spPr>
      </p:pic>
      <p:sp>
        <p:nvSpPr>
          <p:cNvPr id="19" name="TextBox 13">
            <a:extLst>
              <a:ext uri="{FF2B5EF4-FFF2-40B4-BE49-F238E27FC236}">
                <a16:creationId xmlns:a16="http://schemas.microsoft.com/office/drawing/2014/main" id="{4C559A73-D793-4B84-B54F-781DB46B5923}"/>
              </a:ext>
            </a:extLst>
          </p:cNvPr>
          <p:cNvSpPr txBox="1"/>
          <p:nvPr/>
        </p:nvSpPr>
        <p:spPr>
          <a:xfrm>
            <a:off x="390544" y="5094781"/>
            <a:ext cx="8296256" cy="830997"/>
          </a:xfrm>
          <a:prstGeom prst="rect">
            <a:avLst/>
          </a:prstGeom>
          <a:noFill/>
        </p:spPr>
        <p:txBody>
          <a:bodyPr wrap="square" rtlCol="0">
            <a:spAutoFit/>
          </a:bodyPr>
          <a:lstStyle/>
          <a:p>
            <a:pPr algn="just"/>
            <a:r>
              <a:rPr lang="en-US" altLang="zh-TW" sz="2400" dirty="0"/>
              <a:t>Note			is not zero so the effect of</a:t>
            </a:r>
            <a:r>
              <a:rPr lang="zh-TW" altLang="en-US" sz="2400" dirty="0"/>
              <a:t> </a:t>
            </a:r>
            <a:r>
              <a:rPr lang="en-US" altLang="zh-TW" sz="2400" dirty="0"/>
              <a:t> 	      </a:t>
            </a:r>
            <a:r>
              <a:rPr lang="zh-TW" altLang="en-US" sz="2400" dirty="0"/>
              <a:t>  </a:t>
            </a:r>
            <a:r>
              <a:rPr lang="en-US" altLang="zh-TW" sz="2400" dirty="0"/>
              <a:t>enter the ground state through</a:t>
            </a:r>
            <a:endParaRPr lang="en-US" sz="2400" dirty="0"/>
          </a:p>
        </p:txBody>
      </p:sp>
      <p:pic>
        <p:nvPicPr>
          <p:cNvPr id="20" name="圖片 19">
            <a:extLst>
              <a:ext uri="{FF2B5EF4-FFF2-40B4-BE49-F238E27FC236}">
                <a16:creationId xmlns:a16="http://schemas.microsoft.com/office/drawing/2014/main" id="{8A003E33-BDF0-4938-85B1-CF2BD62F3A86}"/>
              </a:ext>
            </a:extLst>
          </p:cNvPr>
          <p:cNvPicPr>
            <a:picLocks noChangeAspect="1"/>
          </p:cNvPicPr>
          <p:nvPr/>
        </p:nvPicPr>
        <p:blipFill>
          <a:blip r:embed="rId6"/>
          <a:stretch>
            <a:fillRect/>
          </a:stretch>
        </p:blipFill>
        <p:spPr>
          <a:xfrm>
            <a:off x="1240485" y="5130255"/>
            <a:ext cx="1810735" cy="403200"/>
          </a:xfrm>
          <a:prstGeom prst="rect">
            <a:avLst/>
          </a:prstGeom>
        </p:spPr>
      </p:pic>
      <p:pic>
        <p:nvPicPr>
          <p:cNvPr id="22" name="圖片 21">
            <a:extLst>
              <a:ext uri="{FF2B5EF4-FFF2-40B4-BE49-F238E27FC236}">
                <a16:creationId xmlns:a16="http://schemas.microsoft.com/office/drawing/2014/main" id="{E4E651C2-A5AA-482E-BDDE-1574A7E29D76}"/>
              </a:ext>
            </a:extLst>
          </p:cNvPr>
          <p:cNvPicPr>
            <a:picLocks noChangeAspect="1"/>
          </p:cNvPicPr>
          <p:nvPr/>
        </p:nvPicPr>
        <p:blipFill rotWithShape="1">
          <a:blip r:embed="rId4"/>
          <a:srcRect l="30899" r="50126"/>
          <a:stretch/>
        </p:blipFill>
        <p:spPr>
          <a:xfrm>
            <a:off x="6802709" y="5130255"/>
            <a:ext cx="663031" cy="401805"/>
          </a:xfrm>
          <a:prstGeom prst="rect">
            <a:avLst/>
          </a:prstGeom>
        </p:spPr>
      </p:pic>
      <p:pic>
        <p:nvPicPr>
          <p:cNvPr id="23" name="圖片 22">
            <a:extLst>
              <a:ext uri="{FF2B5EF4-FFF2-40B4-BE49-F238E27FC236}">
                <a16:creationId xmlns:a16="http://schemas.microsoft.com/office/drawing/2014/main" id="{3302FFB0-ED5A-4790-BC87-17A7877BEB71}"/>
              </a:ext>
            </a:extLst>
          </p:cNvPr>
          <p:cNvPicPr>
            <a:picLocks noChangeAspect="1"/>
          </p:cNvPicPr>
          <p:nvPr/>
        </p:nvPicPr>
        <p:blipFill rotWithShape="1">
          <a:blip r:embed="rId6"/>
          <a:srcRect l="57770"/>
          <a:stretch/>
        </p:blipFill>
        <p:spPr>
          <a:xfrm>
            <a:off x="3901161" y="5532060"/>
            <a:ext cx="764674" cy="403200"/>
          </a:xfrm>
          <a:prstGeom prst="rect">
            <a:avLst/>
          </a:prstGeom>
        </p:spPr>
      </p:pic>
    </p:spTree>
    <p:extLst>
      <p:ext uri="{BB962C8B-B14F-4D97-AF65-F5344CB8AC3E}">
        <p14:creationId xmlns:p14="http://schemas.microsoft.com/office/powerpoint/2010/main" val="17521549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Brillouin’s theorem</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77</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830997"/>
          </a:xfrm>
          <a:prstGeom prst="rect">
            <a:avLst/>
          </a:prstGeom>
          <a:noFill/>
        </p:spPr>
        <p:txBody>
          <a:bodyPr wrap="square" rtlCol="0">
            <a:spAutoFit/>
          </a:bodyPr>
          <a:lstStyle/>
          <a:p>
            <a:pPr algn="just"/>
            <a:r>
              <a:rPr lang="en-US" altLang="zh-TW" sz="2400" dirty="0"/>
              <a:t>The Hamiltonian matrix element between the ground and the first excited state</a:t>
            </a:r>
            <a:r>
              <a:rPr lang="zh-TW" altLang="en-US" sz="2400" dirty="0"/>
              <a:t> </a:t>
            </a:r>
            <a:r>
              <a:rPr lang="en-US" altLang="zh-TW" sz="2400" dirty="0"/>
              <a:t>determinants is</a:t>
            </a:r>
            <a:endParaRPr lang="en-US" sz="2400" dirty="0"/>
          </a:p>
        </p:txBody>
      </p:sp>
      <p:sp>
        <p:nvSpPr>
          <p:cNvPr id="14" name="TextBox 13">
            <a:extLst>
              <a:ext uri="{FF2B5EF4-FFF2-40B4-BE49-F238E27FC236}">
                <a16:creationId xmlns:a16="http://schemas.microsoft.com/office/drawing/2014/main" id="{4BA707FE-8255-FB4A-C7B3-87B7E187ECEB}"/>
              </a:ext>
            </a:extLst>
          </p:cNvPr>
          <p:cNvSpPr txBox="1"/>
          <p:nvPr/>
        </p:nvSpPr>
        <p:spPr>
          <a:xfrm>
            <a:off x="390545" y="2264154"/>
            <a:ext cx="8296256" cy="461665"/>
          </a:xfrm>
          <a:prstGeom prst="rect">
            <a:avLst/>
          </a:prstGeom>
          <a:noFill/>
        </p:spPr>
        <p:txBody>
          <a:bodyPr wrap="square" rtlCol="0">
            <a:spAutoFit/>
          </a:bodyPr>
          <a:lstStyle/>
          <a:p>
            <a:pPr algn="just"/>
            <a:r>
              <a:rPr lang="en-US" altLang="zh-TW" sz="2400" dirty="0"/>
              <a:t>The matrix elements of the </a:t>
            </a:r>
            <a:r>
              <a:rPr lang="en-US" altLang="zh-TW" sz="2400" dirty="0" err="1"/>
              <a:t>Fock</a:t>
            </a:r>
            <a:r>
              <a:rPr lang="en-US" altLang="zh-TW" sz="2400" dirty="0"/>
              <a:t> operator are given by</a:t>
            </a:r>
            <a:endParaRPr lang="en-US" sz="2400" dirty="0"/>
          </a:p>
        </p:txBody>
      </p:sp>
      <p:pic>
        <p:nvPicPr>
          <p:cNvPr id="3" name="Picture 2">
            <a:extLst>
              <a:ext uri="{FF2B5EF4-FFF2-40B4-BE49-F238E27FC236}">
                <a16:creationId xmlns:a16="http://schemas.microsoft.com/office/drawing/2014/main" id="{DEF441AE-FDB0-7C65-602E-D1ABD7111F3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518" y="1605354"/>
            <a:ext cx="5213123" cy="658800"/>
          </a:xfrm>
          <a:prstGeom prst="rect">
            <a:avLst/>
          </a:prstGeom>
        </p:spPr>
      </p:pic>
      <p:pic>
        <p:nvPicPr>
          <p:cNvPr id="4" name="Picture 3">
            <a:extLst>
              <a:ext uri="{FF2B5EF4-FFF2-40B4-BE49-F238E27FC236}">
                <a16:creationId xmlns:a16="http://schemas.microsoft.com/office/drawing/2014/main" id="{584BA5B7-34F2-B561-F145-AFB0FF2308D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8518" y="2725819"/>
            <a:ext cx="4435016" cy="658800"/>
          </a:xfrm>
          <a:prstGeom prst="rect">
            <a:avLst/>
          </a:prstGeom>
        </p:spPr>
      </p:pic>
      <p:pic>
        <p:nvPicPr>
          <p:cNvPr id="12" name="圖片 11">
            <a:extLst>
              <a:ext uri="{FF2B5EF4-FFF2-40B4-BE49-F238E27FC236}">
                <a16:creationId xmlns:a16="http://schemas.microsoft.com/office/drawing/2014/main" id="{ECF8425E-AD43-4CFC-BDA9-45A9E33181FA}"/>
              </a:ext>
            </a:extLst>
          </p:cNvPr>
          <p:cNvPicPr>
            <a:picLocks noChangeAspect="1"/>
          </p:cNvPicPr>
          <p:nvPr/>
        </p:nvPicPr>
        <p:blipFill>
          <a:blip r:embed="rId4"/>
          <a:stretch>
            <a:fillRect/>
          </a:stretch>
        </p:blipFill>
        <p:spPr>
          <a:xfrm>
            <a:off x="488517" y="4236776"/>
            <a:ext cx="3494265" cy="401805"/>
          </a:xfrm>
          <a:prstGeom prst="rect">
            <a:avLst/>
          </a:prstGeom>
        </p:spPr>
      </p:pic>
      <p:sp>
        <p:nvSpPr>
          <p:cNvPr id="17" name="TextBox 13">
            <a:extLst>
              <a:ext uri="{FF2B5EF4-FFF2-40B4-BE49-F238E27FC236}">
                <a16:creationId xmlns:a16="http://schemas.microsoft.com/office/drawing/2014/main" id="{27F03430-1BFC-4C78-8CE0-9775117067F4}"/>
              </a:ext>
            </a:extLst>
          </p:cNvPr>
          <p:cNvSpPr txBox="1"/>
          <p:nvPr/>
        </p:nvSpPr>
        <p:spPr>
          <a:xfrm>
            <a:off x="390544" y="3397550"/>
            <a:ext cx="8296256" cy="830997"/>
          </a:xfrm>
          <a:prstGeom prst="rect">
            <a:avLst/>
          </a:prstGeom>
          <a:noFill/>
        </p:spPr>
        <p:txBody>
          <a:bodyPr wrap="square" rtlCol="0">
            <a:spAutoFit/>
          </a:bodyPr>
          <a:lstStyle/>
          <a:p>
            <a:pPr algn="just"/>
            <a:r>
              <a:rPr lang="en-US" altLang="zh-TW" sz="2400" dirty="0"/>
              <a:t>The Hamiltonian matrix elements are thus the off-diagonal elements</a:t>
            </a:r>
            <a:r>
              <a:rPr lang="zh-TW" altLang="en-US" sz="2400" dirty="0"/>
              <a:t> </a:t>
            </a:r>
            <a:r>
              <a:rPr lang="en-US" altLang="zh-TW" sz="2400" dirty="0"/>
              <a:t>of the </a:t>
            </a:r>
            <a:r>
              <a:rPr lang="en-US" altLang="zh-TW" sz="2400" dirty="0" err="1"/>
              <a:t>Fock</a:t>
            </a:r>
            <a:r>
              <a:rPr lang="en-US" altLang="zh-TW" sz="2400" dirty="0"/>
              <a:t> operator </a:t>
            </a:r>
            <a:endParaRPr lang="en-US" sz="2400" dirty="0"/>
          </a:p>
        </p:txBody>
      </p:sp>
      <p:sp>
        <p:nvSpPr>
          <p:cNvPr id="18" name="TextBox 13">
            <a:extLst>
              <a:ext uri="{FF2B5EF4-FFF2-40B4-BE49-F238E27FC236}">
                <a16:creationId xmlns:a16="http://schemas.microsoft.com/office/drawing/2014/main" id="{002C285C-61AB-4DBA-8B80-90201044DABF}"/>
              </a:ext>
            </a:extLst>
          </p:cNvPr>
          <p:cNvSpPr txBox="1"/>
          <p:nvPr/>
        </p:nvSpPr>
        <p:spPr>
          <a:xfrm>
            <a:off x="390544" y="4638581"/>
            <a:ext cx="8296256" cy="461665"/>
          </a:xfrm>
          <a:prstGeom prst="rect">
            <a:avLst/>
          </a:prstGeom>
          <a:noFill/>
        </p:spPr>
        <p:txBody>
          <a:bodyPr wrap="square" rtlCol="0">
            <a:spAutoFit/>
          </a:bodyPr>
          <a:lstStyle/>
          <a:p>
            <a:pPr algn="just"/>
            <a:r>
              <a:rPr lang="en-US" sz="2400" dirty="0"/>
              <a:t>which are zero for the ground state HF wavefunction </a:t>
            </a:r>
          </a:p>
        </p:txBody>
      </p:sp>
      <p:pic>
        <p:nvPicPr>
          <p:cNvPr id="13" name="圖片 12">
            <a:extLst>
              <a:ext uri="{FF2B5EF4-FFF2-40B4-BE49-F238E27FC236}">
                <a16:creationId xmlns:a16="http://schemas.microsoft.com/office/drawing/2014/main" id="{F720FE42-9C42-48A3-9796-4AAF08A05407}"/>
              </a:ext>
            </a:extLst>
          </p:cNvPr>
          <p:cNvPicPr>
            <a:picLocks noChangeAspect="1"/>
          </p:cNvPicPr>
          <p:nvPr/>
        </p:nvPicPr>
        <p:blipFill>
          <a:blip r:embed="rId5"/>
          <a:stretch>
            <a:fillRect/>
          </a:stretch>
        </p:blipFill>
        <p:spPr>
          <a:xfrm>
            <a:off x="488517" y="6008477"/>
            <a:ext cx="8198283" cy="616325"/>
          </a:xfrm>
          <a:prstGeom prst="rect">
            <a:avLst/>
          </a:prstGeom>
        </p:spPr>
      </p:pic>
      <p:sp>
        <p:nvSpPr>
          <p:cNvPr id="19" name="TextBox 13">
            <a:extLst>
              <a:ext uri="{FF2B5EF4-FFF2-40B4-BE49-F238E27FC236}">
                <a16:creationId xmlns:a16="http://schemas.microsoft.com/office/drawing/2014/main" id="{4C559A73-D793-4B84-B54F-781DB46B5923}"/>
              </a:ext>
            </a:extLst>
          </p:cNvPr>
          <p:cNvSpPr txBox="1"/>
          <p:nvPr/>
        </p:nvSpPr>
        <p:spPr>
          <a:xfrm>
            <a:off x="390544" y="5094781"/>
            <a:ext cx="8296256" cy="830997"/>
          </a:xfrm>
          <a:prstGeom prst="rect">
            <a:avLst/>
          </a:prstGeom>
          <a:noFill/>
        </p:spPr>
        <p:txBody>
          <a:bodyPr wrap="square" rtlCol="0">
            <a:spAutoFit/>
          </a:bodyPr>
          <a:lstStyle/>
          <a:p>
            <a:pPr algn="just"/>
            <a:r>
              <a:rPr lang="en-US" altLang="zh-TW" sz="2400" dirty="0"/>
              <a:t>Note			is not zero so the effect of</a:t>
            </a:r>
            <a:r>
              <a:rPr lang="zh-TW" altLang="en-US" sz="2400" dirty="0"/>
              <a:t> </a:t>
            </a:r>
            <a:r>
              <a:rPr lang="en-US" altLang="zh-TW" sz="2400" dirty="0"/>
              <a:t> 	      </a:t>
            </a:r>
            <a:r>
              <a:rPr lang="zh-TW" altLang="en-US" sz="2400" dirty="0"/>
              <a:t>  </a:t>
            </a:r>
            <a:r>
              <a:rPr lang="en-US" altLang="zh-TW" sz="2400" dirty="0"/>
              <a:t>enter the ground state through</a:t>
            </a:r>
            <a:endParaRPr lang="en-US" sz="2400" dirty="0"/>
          </a:p>
        </p:txBody>
      </p:sp>
      <p:pic>
        <p:nvPicPr>
          <p:cNvPr id="20" name="圖片 19">
            <a:extLst>
              <a:ext uri="{FF2B5EF4-FFF2-40B4-BE49-F238E27FC236}">
                <a16:creationId xmlns:a16="http://schemas.microsoft.com/office/drawing/2014/main" id="{8A003E33-BDF0-4938-85B1-CF2BD62F3A86}"/>
              </a:ext>
            </a:extLst>
          </p:cNvPr>
          <p:cNvPicPr>
            <a:picLocks noChangeAspect="1"/>
          </p:cNvPicPr>
          <p:nvPr/>
        </p:nvPicPr>
        <p:blipFill>
          <a:blip r:embed="rId6"/>
          <a:stretch>
            <a:fillRect/>
          </a:stretch>
        </p:blipFill>
        <p:spPr>
          <a:xfrm>
            <a:off x="1240485" y="5130255"/>
            <a:ext cx="1810735" cy="403200"/>
          </a:xfrm>
          <a:prstGeom prst="rect">
            <a:avLst/>
          </a:prstGeom>
        </p:spPr>
      </p:pic>
      <p:pic>
        <p:nvPicPr>
          <p:cNvPr id="22" name="圖片 21">
            <a:extLst>
              <a:ext uri="{FF2B5EF4-FFF2-40B4-BE49-F238E27FC236}">
                <a16:creationId xmlns:a16="http://schemas.microsoft.com/office/drawing/2014/main" id="{E4E651C2-A5AA-482E-BDDE-1574A7E29D76}"/>
              </a:ext>
            </a:extLst>
          </p:cNvPr>
          <p:cNvPicPr>
            <a:picLocks noChangeAspect="1"/>
          </p:cNvPicPr>
          <p:nvPr/>
        </p:nvPicPr>
        <p:blipFill rotWithShape="1">
          <a:blip r:embed="rId4"/>
          <a:srcRect l="30899" r="50126"/>
          <a:stretch/>
        </p:blipFill>
        <p:spPr>
          <a:xfrm>
            <a:off x="6802709" y="5130255"/>
            <a:ext cx="663031" cy="401805"/>
          </a:xfrm>
          <a:prstGeom prst="rect">
            <a:avLst/>
          </a:prstGeom>
        </p:spPr>
      </p:pic>
      <p:pic>
        <p:nvPicPr>
          <p:cNvPr id="23" name="圖片 22">
            <a:extLst>
              <a:ext uri="{FF2B5EF4-FFF2-40B4-BE49-F238E27FC236}">
                <a16:creationId xmlns:a16="http://schemas.microsoft.com/office/drawing/2014/main" id="{3302FFB0-ED5A-4790-BC87-17A7877BEB71}"/>
              </a:ext>
            </a:extLst>
          </p:cNvPr>
          <p:cNvPicPr>
            <a:picLocks noChangeAspect="1"/>
          </p:cNvPicPr>
          <p:nvPr/>
        </p:nvPicPr>
        <p:blipFill rotWithShape="1">
          <a:blip r:embed="rId6"/>
          <a:srcRect l="57770"/>
          <a:stretch/>
        </p:blipFill>
        <p:spPr>
          <a:xfrm>
            <a:off x="3901161" y="5532060"/>
            <a:ext cx="764674" cy="403200"/>
          </a:xfrm>
          <a:prstGeom prst="rect">
            <a:avLst/>
          </a:prstGeom>
        </p:spPr>
      </p:pic>
    </p:spTree>
    <p:extLst>
      <p:ext uri="{BB962C8B-B14F-4D97-AF65-F5344CB8AC3E}">
        <p14:creationId xmlns:p14="http://schemas.microsoft.com/office/powerpoint/2010/main" val="1428847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Born-Oppenheimer Approx.</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8</a:t>
            </a:fld>
            <a:endParaRPr lang="zh-TW" alt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44FD8F1-9BC8-AE23-8903-E0FCFE1BE61B}"/>
                  </a:ext>
                </a:extLst>
              </p:cNvPr>
              <p:cNvSpPr txBox="1"/>
              <p:nvPr/>
            </p:nvSpPr>
            <p:spPr>
              <a:xfrm>
                <a:off x="390545" y="773668"/>
                <a:ext cx="8296256" cy="1938992"/>
              </a:xfrm>
              <a:prstGeom prst="rect">
                <a:avLst/>
              </a:prstGeom>
              <a:noFill/>
            </p:spPr>
            <p:txBody>
              <a:bodyPr wrap="square" rtlCol="0">
                <a:spAutoFit/>
              </a:bodyPr>
              <a:lstStyle/>
              <a:p>
                <a:pPr algn="just"/>
                <a:r>
                  <a:rPr lang="en-US" sz="2400" dirty="0"/>
                  <a:t>The total energy of the system is then minimized by iteratively solving the SCF (</a:t>
                </a:r>
                <a14:m>
                  <m:oMath xmlns:m="http://schemas.openxmlformats.org/officeDocument/2006/math">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Ε</m:t>
                        </m:r>
                      </m:e>
                      <m:sub>
                        <m:r>
                          <a:rPr lang="en-US" sz="2400" b="0" i="1" smtClean="0">
                            <a:latin typeface="Cambria Math" panose="02040503050406030204" pitchFamily="18" charset="0"/>
                          </a:rPr>
                          <m:t>𝑒𝑙𝑒𝑐</m:t>
                        </m:r>
                      </m:sub>
                    </m:sSub>
                    <m:r>
                      <a:rPr lang="en-US" sz="2400" b="0"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𝑹</m:t>
                        </m:r>
                      </m:e>
                      <m:sub>
                        <m:r>
                          <a:rPr lang="en-US" sz="2400" b="1" i="1" smtClean="0">
                            <a:latin typeface="Cambria Math" panose="02040503050406030204" pitchFamily="18" charset="0"/>
                          </a:rPr>
                          <m:t>𝑨</m:t>
                        </m:r>
                      </m:sub>
                    </m:sSub>
                    <m:r>
                      <a:rPr lang="en-US" sz="2400" b="0" i="1" smtClean="0">
                        <a:latin typeface="Cambria Math" panose="02040503050406030204" pitchFamily="18" charset="0"/>
                      </a:rPr>
                      <m:t>})</m:t>
                    </m:r>
                  </m:oMath>
                </a14:m>
                <a:r>
                  <a:rPr lang="en-US" sz="2400" dirty="0"/>
                  <a:t>), calculate the total energy (</a:t>
                </a:r>
                <a14:m>
                  <m:oMath xmlns:m="http://schemas.openxmlformats.org/officeDocument/2006/math">
                    <m:sSub>
                      <m:sSubPr>
                        <m:ctrlPr>
                          <a:rPr lang="en-US" sz="2400" i="1">
                            <a:latin typeface="Cambria Math" panose="02040503050406030204" pitchFamily="18" charset="0"/>
                          </a:rPr>
                        </m:ctrlPr>
                      </m:sSubPr>
                      <m:e>
                        <m:r>
                          <m:rPr>
                            <m:sty m:val="p"/>
                          </m:rPr>
                          <a:rPr lang="en-US" sz="2400">
                            <a:latin typeface="Cambria Math" panose="02040503050406030204" pitchFamily="18" charset="0"/>
                          </a:rPr>
                          <m:t>Ε</m:t>
                        </m:r>
                      </m:e>
                      <m:sub>
                        <m:r>
                          <a:rPr lang="en-US" sz="2400" b="0" i="1" smtClean="0">
                            <a:latin typeface="Cambria Math" panose="02040503050406030204" pitchFamily="18" charset="0"/>
                          </a:rPr>
                          <m:t>𝑡𝑜𝑡</m:t>
                        </m:r>
                      </m:sub>
                    </m:sSub>
                  </m:oMath>
                </a14:m>
                <a:r>
                  <a:rPr lang="en-US" sz="2400" dirty="0"/>
                  <a:t>), update the nuclear coordinates. Repeat the steps above until </a:t>
                </a:r>
                <a14:m>
                  <m:oMath xmlns:m="http://schemas.openxmlformats.org/officeDocument/2006/math">
                    <m:sSub>
                      <m:sSubPr>
                        <m:ctrlPr>
                          <a:rPr lang="en-US" sz="2400" i="1">
                            <a:latin typeface="Cambria Math" panose="02040503050406030204" pitchFamily="18" charset="0"/>
                          </a:rPr>
                        </m:ctrlPr>
                      </m:sSubPr>
                      <m:e>
                        <m:r>
                          <m:rPr>
                            <m:sty m:val="p"/>
                          </m:rPr>
                          <a:rPr lang="en-US" sz="2400">
                            <a:latin typeface="Cambria Math" panose="02040503050406030204" pitchFamily="18" charset="0"/>
                          </a:rPr>
                          <m:t>Ε</m:t>
                        </m:r>
                      </m:e>
                      <m:sub>
                        <m:r>
                          <a:rPr lang="en-US" sz="2400" i="1">
                            <a:latin typeface="Cambria Math" panose="02040503050406030204" pitchFamily="18" charset="0"/>
                          </a:rPr>
                          <m:t>𝑡𝑜𝑡</m:t>
                        </m:r>
                      </m:sub>
                    </m:sSub>
                  </m:oMath>
                </a14:m>
                <a:r>
                  <a:rPr lang="en-US" sz="2400" dirty="0"/>
                  <a:t> is at the minimum. This is called geometry optimization (to be discussed).</a:t>
                </a:r>
              </a:p>
            </p:txBody>
          </p:sp>
        </mc:Choice>
        <mc:Fallback xmlns="">
          <p:sp>
            <p:nvSpPr>
              <p:cNvPr id="9" name="TextBox 8">
                <a:extLst>
                  <a:ext uri="{FF2B5EF4-FFF2-40B4-BE49-F238E27FC236}">
                    <a16:creationId xmlns:a16="http://schemas.microsoft.com/office/drawing/2014/main" id="{244FD8F1-9BC8-AE23-8903-E0FCFE1BE61B}"/>
                  </a:ext>
                </a:extLst>
              </p:cNvPr>
              <p:cNvSpPr txBox="1">
                <a:spLocks noRot="1" noChangeAspect="1" noMove="1" noResize="1" noEditPoints="1" noAdjustHandles="1" noChangeArrowheads="1" noChangeShapeType="1" noTextEdit="1"/>
              </p:cNvSpPr>
              <p:nvPr/>
            </p:nvSpPr>
            <p:spPr>
              <a:xfrm>
                <a:off x="390545" y="773668"/>
                <a:ext cx="8296256" cy="1938992"/>
              </a:xfrm>
              <a:prstGeom prst="rect">
                <a:avLst/>
              </a:prstGeom>
              <a:blipFill>
                <a:blip r:embed="rId2"/>
                <a:stretch>
                  <a:fillRect l="-1070" t="-1948" r="-1223" b="-6494"/>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ED54D831-2673-1474-6799-5A5A8B6886A0}"/>
              </a:ext>
            </a:extLst>
          </p:cNvPr>
          <p:cNvPicPr>
            <a:picLocks noChangeAspect="1"/>
          </p:cNvPicPr>
          <p:nvPr/>
        </p:nvPicPr>
        <p:blipFill rotWithShape="1">
          <a:blip r:embed="rId3"/>
          <a:srcRect b="27070"/>
          <a:stretch/>
        </p:blipFill>
        <p:spPr>
          <a:xfrm>
            <a:off x="2046555" y="2712660"/>
            <a:ext cx="5050890" cy="3896740"/>
          </a:xfrm>
          <a:prstGeom prst="rect">
            <a:avLst/>
          </a:prstGeom>
        </p:spPr>
      </p:pic>
    </p:spTree>
    <p:extLst>
      <p:ext uri="{BB962C8B-B14F-4D97-AF65-F5344CB8AC3E}">
        <p14:creationId xmlns:p14="http://schemas.microsoft.com/office/powerpoint/2010/main" val="796493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A8F72-FC24-942B-D4D8-8F061FC37E26}"/>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8127303D-FC57-A1B1-7A87-03604CAAB215}"/>
              </a:ext>
            </a:extLst>
          </p:cNvPr>
          <p:cNvSpPr>
            <a:spLocks noGrp="1"/>
          </p:cNvSpPr>
          <p:nvPr>
            <p:ph idx="1"/>
          </p:nvPr>
        </p:nvSpPr>
        <p:spPr/>
        <p:txBody>
          <a:bodyPr/>
          <a:lstStyle/>
          <a:p>
            <a:pPr marL="0" indent="0">
              <a:buNone/>
            </a:pPr>
            <a:r>
              <a:rPr lang="en-US" dirty="0"/>
              <a:t>Now, we will perform two interactive tasks: 1) solve the Schrodinger for fixed nuclear coordinates and 2) iteratively optimize the nuclear coordinates after each convergence of the electronic wavefunction. For this exercise, we will be using </a:t>
            </a:r>
            <a:r>
              <a:rPr lang="en-US" dirty="0" err="1"/>
              <a:t>PySCF</a:t>
            </a:r>
            <a:r>
              <a:rPr lang="en-US" dirty="0"/>
              <a:t>, a QC software written in Python by the group of Garnet Chan at Caltech. </a:t>
            </a:r>
            <a:r>
              <a:rPr lang="en-US" dirty="0" err="1"/>
              <a:t>PySCF</a:t>
            </a:r>
            <a:r>
              <a:rPr lang="en-US" dirty="0"/>
              <a:t> gives us full control over the components in the SE.</a:t>
            </a:r>
          </a:p>
          <a:p>
            <a:pPr marL="0" indent="0">
              <a:buNone/>
            </a:pPr>
            <a:endParaRPr lang="en-US" dirty="0"/>
          </a:p>
          <a:p>
            <a:pPr marL="457200"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24C0AEC9-1722-0B13-9823-47442605A5C1}"/>
              </a:ext>
            </a:extLst>
          </p:cNvPr>
          <p:cNvSpPr>
            <a:spLocks noGrp="1"/>
          </p:cNvSpPr>
          <p:nvPr>
            <p:ph type="sldNum" sz="quarter" idx="12"/>
          </p:nvPr>
        </p:nvSpPr>
        <p:spPr/>
        <p:txBody>
          <a:bodyPr/>
          <a:lstStyle/>
          <a:p>
            <a:fld id="{E1EB6482-E8AD-494A-B82D-562298BE05A7}" type="slidenum">
              <a:rPr lang="zh-TW" altLang="en-US" smtClean="0"/>
              <a:pPr/>
              <a:t>9</a:t>
            </a:fld>
            <a:endParaRPr lang="zh-TW" altLang="en-US"/>
          </a:p>
        </p:txBody>
      </p:sp>
    </p:spTree>
    <p:extLst>
      <p:ext uri="{BB962C8B-B14F-4D97-AF65-F5344CB8AC3E}">
        <p14:creationId xmlns:p14="http://schemas.microsoft.com/office/powerpoint/2010/main" val="2387161139"/>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訂 2">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27343</TotalTime>
  <Words>3264</Words>
  <Application>Microsoft Macintosh PowerPoint</Application>
  <PresentationFormat>On-screen Show (4:3)</PresentationFormat>
  <Paragraphs>430</Paragraphs>
  <Slides>77</Slides>
  <Notes>2</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77</vt:i4>
      </vt:variant>
    </vt:vector>
  </HeadingPairs>
  <TitlesOfParts>
    <vt:vector size="83" baseType="lpstr">
      <vt:lpstr>Arial</vt:lpstr>
      <vt:lpstr>Calibri</vt:lpstr>
      <vt:lpstr>Cambria Math</vt:lpstr>
      <vt:lpstr>Wingdings</vt:lpstr>
      <vt:lpstr>Office 佈景主題</vt:lpstr>
      <vt:lpstr>CS ChemDraw Drawing</vt:lpstr>
      <vt:lpstr>Slater determinant, Restricted/Unrestricted orbital</vt:lpstr>
      <vt:lpstr>Suggested reading</vt:lpstr>
      <vt:lpstr>Atomic units</vt:lpstr>
      <vt:lpstr>Atomic units</vt:lpstr>
      <vt:lpstr>Atomic units</vt:lpstr>
      <vt:lpstr>Born-Oppenheimer Approx.</vt:lpstr>
      <vt:lpstr>Born-Oppenheimer Approx.</vt:lpstr>
      <vt:lpstr>Born-Oppenheimer Approx.</vt:lpstr>
      <vt:lpstr>Interactive</vt:lpstr>
      <vt:lpstr>Interactive</vt:lpstr>
      <vt:lpstr>Interactive</vt:lpstr>
      <vt:lpstr>Interactive</vt:lpstr>
      <vt:lpstr>Interactive</vt:lpstr>
      <vt:lpstr>Interactive</vt:lpstr>
      <vt:lpstr>Interactive</vt:lpstr>
      <vt:lpstr>Interactive</vt:lpstr>
      <vt:lpstr>Interactive</vt:lpstr>
      <vt:lpstr>Interactive</vt:lpstr>
      <vt:lpstr>Interactive</vt:lpstr>
      <vt:lpstr>Interactive</vt:lpstr>
      <vt:lpstr>Interactive</vt:lpstr>
      <vt:lpstr>Interactive</vt:lpstr>
      <vt:lpstr>Orbitals</vt:lpstr>
      <vt:lpstr>Slater determinants</vt:lpstr>
      <vt:lpstr>Slater determinants</vt:lpstr>
      <vt:lpstr>Slater determinants</vt:lpstr>
      <vt:lpstr>Slater determinants</vt:lpstr>
      <vt:lpstr>Slater determinants</vt:lpstr>
      <vt:lpstr>Slater determinants</vt:lpstr>
      <vt:lpstr>Slater determinants</vt:lpstr>
      <vt:lpstr>Interactive</vt:lpstr>
      <vt:lpstr>Interactive</vt:lpstr>
      <vt:lpstr>Interactive</vt:lpstr>
      <vt:lpstr>Interactive</vt:lpstr>
      <vt:lpstr>Spin-adapted Configurations</vt:lpstr>
      <vt:lpstr>Spin-adapted Configurations</vt:lpstr>
      <vt:lpstr>Spin-adapted Configurations</vt:lpstr>
      <vt:lpstr>Spin-adapted Configurations</vt:lpstr>
      <vt:lpstr>Spin-adapted Configurations</vt:lpstr>
      <vt:lpstr>Spin-adapted Configurations</vt:lpstr>
      <vt:lpstr>Unrestricted determinants</vt:lpstr>
      <vt:lpstr>Unrestricted determinants</vt:lpstr>
      <vt:lpstr>Interactive</vt:lpstr>
      <vt:lpstr>Interactive</vt:lpstr>
      <vt:lpstr>Interactive</vt:lpstr>
      <vt:lpstr>Interactive</vt:lpstr>
      <vt:lpstr>Interactive</vt:lpstr>
      <vt:lpstr>Interactive</vt:lpstr>
      <vt:lpstr>Interactive</vt:lpstr>
      <vt:lpstr>Fock operator</vt:lpstr>
      <vt:lpstr>Fock operator</vt:lpstr>
      <vt:lpstr>Fock operator</vt:lpstr>
      <vt:lpstr>Fock operator</vt:lpstr>
      <vt:lpstr>Interactive</vt:lpstr>
      <vt:lpstr>Interactive</vt:lpstr>
      <vt:lpstr>PowerPoint Presentation</vt:lpstr>
      <vt:lpstr>Interactive</vt:lpstr>
      <vt:lpstr>Hartree Fock theory</vt:lpstr>
      <vt:lpstr>Hartree Fock theory</vt:lpstr>
      <vt:lpstr>Hartree Fock theory</vt:lpstr>
      <vt:lpstr>Hartree Fock theory</vt:lpstr>
      <vt:lpstr>Roothaan equation</vt:lpstr>
      <vt:lpstr>Roothaan equation</vt:lpstr>
      <vt:lpstr>Self-consistent field</vt:lpstr>
      <vt:lpstr>Self-consistent field</vt:lpstr>
      <vt:lpstr>Self-consistent field</vt:lpstr>
      <vt:lpstr>Self-consistent field</vt:lpstr>
      <vt:lpstr>The SCF procedure</vt:lpstr>
      <vt:lpstr>Hartree Fock theory</vt:lpstr>
      <vt:lpstr>Hartree Fock theory</vt:lpstr>
      <vt:lpstr>Hartree Fock theory</vt:lpstr>
      <vt:lpstr>Koopman’s theorem</vt:lpstr>
      <vt:lpstr>Koopman’s theorem</vt:lpstr>
      <vt:lpstr>Koopman’s theorem</vt:lpstr>
      <vt:lpstr>Koopman’s theorem</vt:lpstr>
      <vt:lpstr>Brillouin’s theorem</vt:lpstr>
      <vt:lpstr>Brillouin’s theorem</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Jack Lee</dc:creator>
  <cp:lastModifiedBy>Tzuhsiung Yang</cp:lastModifiedBy>
  <cp:revision>481</cp:revision>
  <dcterms:created xsi:type="dcterms:W3CDTF">2012-11-25T05:37:01Z</dcterms:created>
  <dcterms:modified xsi:type="dcterms:W3CDTF">2023-03-03T07:20:49Z</dcterms:modified>
</cp:coreProperties>
</file>